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30" r:id="rId1"/>
  </p:sldMasterIdLst>
  <p:notesMasterIdLst>
    <p:notesMasterId r:id="rId41"/>
  </p:notesMasterIdLst>
  <p:handoutMasterIdLst>
    <p:handoutMasterId r:id="rId42"/>
  </p:handoutMasterIdLst>
  <p:sldIdLst>
    <p:sldId id="501" r:id="rId2"/>
    <p:sldId id="383" r:id="rId3"/>
    <p:sldId id="713" r:id="rId4"/>
    <p:sldId id="694" r:id="rId5"/>
    <p:sldId id="711" r:id="rId6"/>
    <p:sldId id="695" r:id="rId7"/>
    <p:sldId id="696" r:id="rId8"/>
    <p:sldId id="712" r:id="rId9"/>
    <p:sldId id="714" r:id="rId10"/>
    <p:sldId id="716" r:id="rId11"/>
    <p:sldId id="717" r:id="rId12"/>
    <p:sldId id="718" r:id="rId13"/>
    <p:sldId id="719" r:id="rId14"/>
    <p:sldId id="720" r:id="rId15"/>
    <p:sldId id="722" r:id="rId16"/>
    <p:sldId id="752" r:id="rId17"/>
    <p:sldId id="754" r:id="rId18"/>
    <p:sldId id="755" r:id="rId19"/>
    <p:sldId id="751" r:id="rId20"/>
    <p:sldId id="753" r:id="rId21"/>
    <p:sldId id="261" r:id="rId22"/>
    <p:sldId id="749" r:id="rId23"/>
    <p:sldId id="746" r:id="rId24"/>
    <p:sldId id="756" r:id="rId25"/>
    <p:sldId id="757" r:id="rId26"/>
    <p:sldId id="758" r:id="rId27"/>
    <p:sldId id="936" r:id="rId28"/>
    <p:sldId id="937" r:id="rId29"/>
    <p:sldId id="938" r:id="rId30"/>
    <p:sldId id="941" r:id="rId31"/>
    <p:sldId id="949" r:id="rId32"/>
    <p:sldId id="950" r:id="rId33"/>
    <p:sldId id="951" r:id="rId34"/>
    <p:sldId id="952" r:id="rId35"/>
    <p:sldId id="944" r:id="rId36"/>
    <p:sldId id="947" r:id="rId37"/>
    <p:sldId id="953" r:id="rId38"/>
    <p:sldId id="497" r:id="rId39"/>
    <p:sldId id="954" r:id="rId40"/>
  </p:sldIdLst>
  <p:sldSz cx="9144000" cy="6858000" type="letter"/>
  <p:notesSz cx="9144000" cy="6858000"/>
  <p:defaultTextStyle>
    <a:defPPr>
      <a:defRPr lang="en-US"/>
    </a:defPPr>
    <a:lvl1pPr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23BFF"/>
    <a:srgbClr val="0E7B04"/>
    <a:srgbClr val="020000"/>
    <a:srgbClr val="FFBB20"/>
    <a:srgbClr val="18C908"/>
    <a:srgbClr val="FF301B"/>
    <a:srgbClr val="C1FFF0"/>
    <a:srgbClr val="DDE5C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018"/>
    <p:restoredTop sz="87309" autoAdjust="0"/>
  </p:normalViewPr>
  <p:slideViewPr>
    <p:cSldViewPr>
      <p:cViewPr varScale="1">
        <p:scale>
          <a:sx n="120" d="100"/>
          <a:sy n="120" d="100"/>
        </p:scale>
        <p:origin x="184" y="264"/>
      </p:cViewPr>
      <p:guideLst>
        <p:guide orient="horz" pos="2160"/>
        <p:guide pos="2880"/>
      </p:guideLst>
    </p:cSldViewPr>
  </p:slideViewPr>
  <p:outlineViewPr>
    <p:cViewPr>
      <p:scale>
        <a:sx n="33" d="100"/>
        <a:sy n="33" d="100"/>
      </p:scale>
      <p:origin x="0" y="-135216"/>
    </p:cViewPr>
  </p:outlineViewPr>
  <p:notesTextViewPr>
    <p:cViewPr>
      <p:scale>
        <a:sx n="100" d="100"/>
        <a:sy n="100" d="100"/>
      </p:scale>
      <p:origin x="0" y="0"/>
    </p:cViewPr>
  </p:notesTextViewPr>
  <p:sorterViewPr>
    <p:cViewPr varScale="1">
      <p:scale>
        <a:sx n="100" d="100"/>
        <a:sy n="100" d="100"/>
      </p:scale>
      <p:origin x="0" y="2080"/>
    </p:cViewPr>
  </p:sorterViewPr>
  <p:notesViewPr>
    <p:cSldViewPr>
      <p:cViewPr varScale="1">
        <p:scale>
          <a:sx n="193" d="100"/>
          <a:sy n="193" d="100"/>
        </p:scale>
        <p:origin x="200" y="45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 Id="rId5" Type="http://schemas.openxmlformats.org/officeDocument/2006/relationships/image" Target="../media/image66.emf"/><Relationship Id="rId4" Type="http://schemas.openxmlformats.org/officeDocument/2006/relationships/image" Target="../media/image6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a:defRPr sz="1200">
                <a:latin typeface="Copperplate" pitchFamily="-112" charset="0"/>
                <a:ea typeface="ＭＳ Ｐゴシック" pitchFamily="-112" charset="-128"/>
                <a:cs typeface="ＭＳ Ｐゴシック" pitchFamily="-112" charset="-128"/>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atin typeface="Copperplate" pitchFamily="-112" charset="0"/>
                <a:ea typeface="ＭＳ Ｐゴシック" pitchFamily="-112" charset="-128"/>
                <a:cs typeface="ＭＳ Ｐゴシック" pitchFamily="-112" charset="-128"/>
              </a:defRPr>
            </a:lvl1pPr>
          </a:lstStyle>
          <a:p>
            <a:pPr>
              <a:defRPr/>
            </a:pPr>
            <a:r>
              <a:rPr lang="en-US"/>
              <a:t>Class 2 - Jan. 23</a:t>
            </a:r>
          </a:p>
        </p:txBody>
      </p:sp>
      <p:sp>
        <p:nvSpPr>
          <p:cNvPr id="4" name="Footer Placeholder 3"/>
          <p:cNvSpPr>
            <a:spLocks noGrp="1"/>
          </p:cNvSpPr>
          <p:nvPr>
            <p:ph type="ftr" sz="quarter" idx="2"/>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a:defRPr sz="1200">
                <a:latin typeface="Copperplate" pitchFamily="-111" charset="0"/>
                <a:ea typeface="ＭＳ Ｐゴシック" pitchFamily="-111" charset="-128"/>
                <a:cs typeface="ＭＳ Ｐゴシック" pitchFamily="-111" charset="-128"/>
              </a:defRPr>
            </a:lvl1pPr>
          </a:lstStyle>
          <a:p>
            <a:pPr>
              <a:defRPr/>
            </a:pPr>
            <a:r>
              <a:rPr lang="nl-NL"/>
              <a:t>ATMS 502 - Spring 2020</a:t>
            </a: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D14B666-DCB2-B240-95BA-17CF7BED1807}" type="slidenum">
              <a:rPr lang="en-US"/>
              <a:pPr/>
              <a:t>‹#›</a:t>
            </a:fld>
            <a:endParaRPr lang="en-US"/>
          </a:p>
        </p:txBody>
      </p:sp>
    </p:spTree>
    <p:extLst>
      <p:ext uri="{BB962C8B-B14F-4D97-AF65-F5344CB8AC3E}">
        <p14:creationId xmlns:p14="http://schemas.microsoft.com/office/powerpoint/2010/main" val="750360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US"/>
          </a:p>
        </p:txBody>
      </p:sp>
      <p:sp>
        <p:nvSpPr>
          <p:cNvPr id="1027" name="Rectangle 3"/>
          <p:cNvSpPr>
            <a:spLocks noGrp="1" noChangeArrowheads="1"/>
          </p:cNvSpPr>
          <p:nvPr>
            <p:ph type="dt" idx="1"/>
          </p:nvPr>
        </p:nvSpPr>
        <p:spPr bwMode="auto">
          <a:xfrm>
            <a:off x="518160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12" charset="0"/>
                <a:ea typeface="ＭＳ Ｐゴシック" pitchFamily="-112" charset="-128"/>
                <a:cs typeface="ＭＳ Ｐゴシック" pitchFamily="-112" charset="-128"/>
              </a:defRPr>
            </a:lvl1pPr>
          </a:lstStyle>
          <a:p>
            <a:pPr>
              <a:defRPr/>
            </a:pPr>
            <a:r>
              <a:rPr lang="en-US"/>
              <a:t>Class 2 - Jan. 23</a:t>
            </a:r>
          </a:p>
        </p:txBody>
      </p:sp>
      <p:sp>
        <p:nvSpPr>
          <p:cNvPr id="14340"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29"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11" charset="0"/>
                <a:ea typeface="ＭＳ Ｐゴシック" pitchFamily="-111" charset="-128"/>
                <a:cs typeface="ＭＳ Ｐゴシック" pitchFamily="-111" charset="-128"/>
              </a:defRPr>
            </a:lvl1pPr>
          </a:lstStyle>
          <a:p>
            <a:pPr>
              <a:defRPr/>
            </a:pPr>
            <a:r>
              <a:rPr lang="nl-NL"/>
              <a:t>ATMS 502 - Spring 2020</a:t>
            </a:r>
            <a:endParaRPr lang="en-US"/>
          </a:p>
        </p:txBody>
      </p:sp>
      <p:sp>
        <p:nvSpPr>
          <p:cNvPr id="1031"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7319BFDF-F953-324C-9907-A4285441D0B5}" type="slidenum">
              <a:rPr lang="en-US"/>
              <a:pPr/>
              <a:t>‹#›</a:t>
            </a:fld>
            <a:endParaRPr lang="en-US"/>
          </a:p>
        </p:txBody>
      </p:sp>
    </p:spTree>
    <p:extLst>
      <p:ext uri="{BB962C8B-B14F-4D97-AF65-F5344CB8AC3E}">
        <p14:creationId xmlns:p14="http://schemas.microsoft.com/office/powerpoint/2010/main" val="370840106"/>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CD647EC9-AFC9-134F-91B0-88E9E96E29D6}" type="slidenum">
              <a:rPr lang="en-US">
                <a:latin typeface="Arial" pitchFamily="-108" charset="0"/>
                <a:ea typeface="ＭＳ Ｐゴシック" pitchFamily="-108" charset="-128"/>
                <a:cs typeface="ＭＳ Ｐゴシック" pitchFamily="-108" charset="-128"/>
              </a:rPr>
              <a:pPr/>
              <a:t>1</a:t>
            </a:fld>
            <a:endParaRPr lang="en-US">
              <a:latin typeface="Arial" pitchFamily="-108" charset="0"/>
              <a:ea typeface="ＭＳ Ｐゴシック" pitchFamily="-108" charset="-128"/>
              <a:cs typeface="ＭＳ Ｐゴシック" pitchFamily="-108" charset="-128"/>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368683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p:cNvSpPr>
          <p:nvPr>
            <p:ph type="sldImg"/>
          </p:nvPr>
        </p:nvSpPr>
        <p:spPr>
          <a:solidFill>
            <a:srgbClr val="FFFFFF"/>
          </a:solidFill>
          <a:ln/>
        </p:spPr>
      </p:sp>
      <p:sp>
        <p:nvSpPr>
          <p:cNvPr id="95235" name="Rectangle 3"/>
          <p:cNvSpPr>
            <a:spLocks noGrp="1" noChangeArrowheads="1"/>
          </p:cNvSpPr>
          <p:nvPr>
            <p:ph type="body" idx="1"/>
          </p:nvPr>
        </p:nvSpPr>
        <p:spPr>
          <a:solidFill>
            <a:srgbClr val="FFFFFF"/>
          </a:solidFill>
          <a:ln>
            <a:solidFill>
              <a:srgbClr val="000000"/>
            </a:solidFill>
          </a:ln>
        </p:spPr>
        <p:txBody>
          <a:bodyPr/>
          <a:lstStyle/>
          <a:p>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975889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p:cNvSpPr>
          <p:nvPr>
            <p:ph type="sldImg"/>
          </p:nvPr>
        </p:nvSpPr>
        <p:spPr>
          <a:solidFill>
            <a:srgbClr val="FFFFFF"/>
          </a:solidFill>
          <a:ln/>
        </p:spPr>
      </p:sp>
      <p:sp>
        <p:nvSpPr>
          <p:cNvPr id="97283" name="Rectangle 3"/>
          <p:cNvSpPr>
            <a:spLocks noGrp="1" noChangeArrowheads="1"/>
          </p:cNvSpPr>
          <p:nvPr>
            <p:ph type="body" idx="1"/>
          </p:nvPr>
        </p:nvSpPr>
        <p:spPr>
          <a:solidFill>
            <a:srgbClr val="FFFFFF"/>
          </a:solidFill>
          <a:ln>
            <a:solidFill>
              <a:srgbClr val="000000"/>
            </a:solidFill>
          </a:ln>
        </p:spPr>
        <p:txBody>
          <a:bodyPr/>
          <a:lstStyle/>
          <a:p>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11811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p:cNvSpPr>
          <p:nvPr>
            <p:ph type="sldImg"/>
          </p:nvPr>
        </p:nvSpPr>
        <p:spPr>
          <a:solidFill>
            <a:srgbClr val="FFFFFF"/>
          </a:solidFill>
          <a:ln/>
        </p:spPr>
      </p:sp>
      <p:sp>
        <p:nvSpPr>
          <p:cNvPr id="97283" name="Rectangle 3"/>
          <p:cNvSpPr>
            <a:spLocks noGrp="1" noChangeArrowheads="1"/>
          </p:cNvSpPr>
          <p:nvPr>
            <p:ph type="body" idx="1"/>
          </p:nvPr>
        </p:nvSpPr>
        <p:spPr>
          <a:solidFill>
            <a:srgbClr val="FFFFFF"/>
          </a:solidFill>
          <a:ln>
            <a:solidFill>
              <a:srgbClr val="000000"/>
            </a:solidFill>
          </a:ln>
        </p:spPr>
        <p:txBody>
          <a:bodyPr/>
          <a:lstStyle/>
          <a:p>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56729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p:cNvSpPr>
          <p:nvPr>
            <p:ph type="sldImg"/>
          </p:nvPr>
        </p:nvSpPr>
        <p:spPr>
          <a:solidFill>
            <a:srgbClr val="FFFFFF"/>
          </a:solidFill>
          <a:ln/>
        </p:spPr>
      </p:sp>
      <p:sp>
        <p:nvSpPr>
          <p:cNvPr id="113667" name="Rectangle 3"/>
          <p:cNvSpPr>
            <a:spLocks noGrp="1" noChangeArrowheads="1"/>
          </p:cNvSpPr>
          <p:nvPr>
            <p:ph type="body" idx="1"/>
          </p:nvPr>
        </p:nvSpPr>
        <p:spPr>
          <a:solidFill>
            <a:srgbClr val="FFFFFF"/>
          </a:solidFill>
          <a:ln>
            <a:solidFill>
              <a:srgbClr val="000000"/>
            </a:solidFill>
          </a:ln>
        </p:spPr>
        <p:txBody>
          <a:bodyPr/>
          <a:lstStyle/>
          <a:p>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066650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1EBB11F2-D1F5-9D4A-9C80-B31CB94E65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76CEF9E1-44CE-3442-A117-A17B0DC17B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In the lower atmosphere, the prominent feature is the weather pattern moving along. They generate waves, but waves are too small to be seen.</a:t>
            </a:r>
          </a:p>
        </p:txBody>
      </p:sp>
      <p:sp>
        <p:nvSpPr>
          <p:cNvPr id="48131" name="Slide Number Placeholder 3">
            <a:extLst>
              <a:ext uri="{FF2B5EF4-FFF2-40B4-BE49-F238E27FC236}">
                <a16:creationId xmlns:a16="http://schemas.microsoft.com/office/drawing/2014/main" id="{CAEFAB69-97C0-6E46-9AE4-F583B1AC80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C34F464-145A-0441-9231-83DFFF512BD4}" type="slidenum">
              <a:rPr lang="en-US" altLang="en-US" smtClean="0">
                <a:latin typeface="Candara" panose="020E0502030303020204" pitchFamily="34" charset="0"/>
              </a:rPr>
              <a:pPr>
                <a:spcBef>
                  <a:spcPct val="0"/>
                </a:spcBef>
              </a:pPr>
              <a:t>38</a:t>
            </a:fld>
            <a:endParaRPr lang="en-US" altLang="en-US">
              <a:latin typeface="Candara" panose="020E0502030303020204" pitchFamily="34" charset="0"/>
            </a:endParaRPr>
          </a:p>
        </p:txBody>
      </p:sp>
    </p:spTree>
    <p:extLst>
      <p:ext uri="{BB962C8B-B14F-4D97-AF65-F5344CB8AC3E}">
        <p14:creationId xmlns:p14="http://schemas.microsoft.com/office/powerpoint/2010/main" val="331164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r>
              <a:rPr lang="en-US"/>
              <a:t>Class 2 - Jan. 23</a:t>
            </a:r>
          </a:p>
        </p:txBody>
      </p:sp>
      <p:sp>
        <p:nvSpPr>
          <p:cNvPr id="5" name="Footer Placeholder 4"/>
          <p:cNvSpPr>
            <a:spLocks noGrp="1"/>
          </p:cNvSpPr>
          <p:nvPr>
            <p:ph type="ftr" sz="quarter" idx="4"/>
          </p:nvPr>
        </p:nvSpPr>
        <p:spPr/>
        <p:txBody>
          <a:bodyPr/>
          <a:lstStyle/>
          <a:p>
            <a:pPr>
              <a:defRPr/>
            </a:pPr>
            <a:r>
              <a:rPr lang="nl-NL"/>
              <a:t>ATMS 502 - Spring 2020</a:t>
            </a:r>
            <a:endParaRPr lang="en-US"/>
          </a:p>
        </p:txBody>
      </p:sp>
      <p:sp>
        <p:nvSpPr>
          <p:cNvPr id="6" name="Slide Number Placeholder 5"/>
          <p:cNvSpPr>
            <a:spLocks noGrp="1"/>
          </p:cNvSpPr>
          <p:nvPr>
            <p:ph type="sldNum" sz="quarter" idx="5"/>
          </p:nvPr>
        </p:nvSpPr>
        <p:spPr/>
        <p:txBody>
          <a:bodyPr/>
          <a:lstStyle/>
          <a:p>
            <a:fld id="{7319BFDF-F953-324C-9907-A4285441D0B5}" type="slidenum">
              <a:rPr lang="en-US" smtClean="0"/>
              <a:pPr/>
              <a:t>2</a:t>
            </a:fld>
            <a:endParaRPr lang="en-US"/>
          </a:p>
        </p:txBody>
      </p:sp>
    </p:spTree>
    <p:extLst>
      <p:ext uri="{BB962C8B-B14F-4D97-AF65-F5344CB8AC3E}">
        <p14:creationId xmlns:p14="http://schemas.microsoft.com/office/powerpoint/2010/main" val="1459517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9AE7A8-6CDC-7E4E-A6CC-9D0EBF4D9BB6}" type="slidenum">
              <a:rPr lang="en-US" smtClean="0"/>
              <a:t>21</a:t>
            </a:fld>
            <a:endParaRPr lang="en-US"/>
          </a:p>
        </p:txBody>
      </p:sp>
    </p:spTree>
    <p:extLst>
      <p:ext uri="{BB962C8B-B14F-4D97-AF65-F5344CB8AC3E}">
        <p14:creationId xmlns:p14="http://schemas.microsoft.com/office/powerpoint/2010/main" val="3162850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9AE7A8-6CDC-7E4E-A6CC-9D0EBF4D9BB6}" type="slidenum">
              <a:rPr lang="en-US" smtClean="0"/>
              <a:t>23</a:t>
            </a:fld>
            <a:endParaRPr lang="en-US"/>
          </a:p>
        </p:txBody>
      </p:sp>
    </p:spTree>
    <p:extLst>
      <p:ext uri="{BB962C8B-B14F-4D97-AF65-F5344CB8AC3E}">
        <p14:creationId xmlns:p14="http://schemas.microsoft.com/office/powerpoint/2010/main" val="3179050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p:cNvSpPr>
          <p:nvPr>
            <p:ph type="sldImg"/>
          </p:nvPr>
        </p:nvSpPr>
        <p:spPr>
          <a:solidFill>
            <a:srgbClr val="FFFFFF"/>
          </a:solidFill>
          <a:ln/>
        </p:spPr>
      </p:sp>
      <p:sp>
        <p:nvSpPr>
          <p:cNvPr id="58371" name="Rectangle 3"/>
          <p:cNvSpPr>
            <a:spLocks noGrp="1" noChangeArrowheads="1"/>
          </p:cNvSpPr>
          <p:nvPr>
            <p:ph type="body" idx="1"/>
          </p:nvPr>
        </p:nvSpPr>
        <p:spPr>
          <a:solidFill>
            <a:srgbClr val="FFFFFF"/>
          </a:solidFill>
          <a:ln>
            <a:solidFill>
              <a:srgbClr val="000000"/>
            </a:solidFill>
          </a:ln>
        </p:spPr>
        <p:txBody>
          <a:bodyPr/>
          <a:lstStyle/>
          <a:p>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419476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a:solidFill>
            <a:srgbClr val="FFFFFF"/>
          </a:solidFill>
          <a:ln/>
        </p:spPr>
      </p:sp>
      <p:sp>
        <p:nvSpPr>
          <p:cNvPr id="64515" name="Rectangle 3"/>
          <p:cNvSpPr>
            <a:spLocks noGrp="1" noChangeArrowheads="1"/>
          </p:cNvSpPr>
          <p:nvPr>
            <p:ph type="body" idx="1"/>
          </p:nvPr>
        </p:nvSpPr>
        <p:spPr>
          <a:solidFill>
            <a:srgbClr val="FFFFFF"/>
          </a:solidFill>
          <a:ln>
            <a:solidFill>
              <a:srgbClr val="000000"/>
            </a:solidFill>
          </a:ln>
        </p:spPr>
        <p:txBody>
          <a:bodyPr/>
          <a:lstStyle/>
          <a:p>
            <a:r>
              <a:rPr lang="en-US" dirty="0">
                <a:latin typeface="Arial" pitchFamily="-111" charset="0"/>
                <a:ea typeface="ＭＳ Ｐゴシック" pitchFamily="-111" charset="-128"/>
                <a:cs typeface="ＭＳ Ｐゴシック" pitchFamily="-111" charset="-128"/>
              </a:rPr>
              <a:t>ON TO PIECEWISE LINEAR</a:t>
            </a:r>
          </a:p>
        </p:txBody>
      </p:sp>
    </p:spTree>
    <p:extLst>
      <p:ext uri="{BB962C8B-B14F-4D97-AF65-F5344CB8AC3E}">
        <p14:creationId xmlns:p14="http://schemas.microsoft.com/office/powerpoint/2010/main" val="2180168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p:cNvSpPr>
          <p:nvPr>
            <p:ph type="sldImg"/>
          </p:nvPr>
        </p:nvSpPr>
        <p:spPr>
          <a:solidFill>
            <a:srgbClr val="FFFFFF"/>
          </a:solidFill>
          <a:ln/>
        </p:spPr>
      </p:sp>
      <p:sp>
        <p:nvSpPr>
          <p:cNvPr id="101379" name="Rectangle 3"/>
          <p:cNvSpPr>
            <a:spLocks noGrp="1" noChangeArrowheads="1"/>
          </p:cNvSpPr>
          <p:nvPr>
            <p:ph type="body" idx="1"/>
          </p:nvPr>
        </p:nvSpPr>
        <p:spPr>
          <a:solidFill>
            <a:srgbClr val="FFFFFF"/>
          </a:solidFill>
          <a:ln>
            <a:solidFill>
              <a:srgbClr val="000000"/>
            </a:solidFill>
          </a:ln>
        </p:spPr>
        <p:txBody>
          <a:bodyPr/>
          <a:lstStyle/>
          <a:p>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459323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p:cNvSpPr>
          <p:nvPr>
            <p:ph type="sldImg"/>
          </p:nvPr>
        </p:nvSpPr>
        <p:spPr>
          <a:solidFill>
            <a:srgbClr val="FFFFFF"/>
          </a:solidFill>
          <a:ln/>
        </p:spPr>
      </p:sp>
      <p:sp>
        <p:nvSpPr>
          <p:cNvPr id="109571" name="Rectangle 3"/>
          <p:cNvSpPr>
            <a:spLocks noGrp="1" noChangeArrowheads="1"/>
          </p:cNvSpPr>
          <p:nvPr>
            <p:ph type="body" idx="1"/>
          </p:nvPr>
        </p:nvSpPr>
        <p:spPr>
          <a:solidFill>
            <a:srgbClr val="FFFFFF"/>
          </a:solidFill>
          <a:ln>
            <a:solidFill>
              <a:srgbClr val="000000"/>
            </a:solidFill>
          </a:ln>
        </p:spPr>
        <p:txBody>
          <a:bodyPr/>
          <a:lstStyle/>
          <a:p>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142960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p:cNvSpPr>
          <p:nvPr>
            <p:ph type="sldImg"/>
          </p:nvPr>
        </p:nvSpPr>
        <p:spPr>
          <a:solidFill>
            <a:srgbClr val="FFFFFF"/>
          </a:solidFill>
          <a:ln/>
        </p:spPr>
      </p:sp>
      <p:sp>
        <p:nvSpPr>
          <p:cNvPr id="93187" name="Rectangle 3"/>
          <p:cNvSpPr>
            <a:spLocks noGrp="1" noChangeArrowheads="1"/>
          </p:cNvSpPr>
          <p:nvPr>
            <p:ph type="body" idx="1"/>
          </p:nvPr>
        </p:nvSpPr>
        <p:spPr>
          <a:solidFill>
            <a:srgbClr val="FFFFFF"/>
          </a:solidFill>
          <a:ln>
            <a:solidFill>
              <a:srgbClr val="000000"/>
            </a:solidFill>
          </a:ln>
        </p:spPr>
        <p:txBody>
          <a:bodyPr/>
          <a:lstStyle/>
          <a:p>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73795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pPr>
              <a:defRPr/>
            </a:pPr>
            <a:r>
              <a:rPr lang="en-US"/>
              <a:t>11/05/20</a:t>
            </a:r>
          </a:p>
        </p:txBody>
      </p:sp>
      <p:sp>
        <p:nvSpPr>
          <p:cNvPr id="17" name="Footer Placeholder 16"/>
          <p:cNvSpPr>
            <a:spLocks noGrp="1"/>
          </p:cNvSpPr>
          <p:nvPr>
            <p:ph type="ftr" sz="quarter" idx="11"/>
          </p:nvPr>
        </p:nvSpPr>
        <p:spPr/>
        <p:txBody>
          <a:bodyPr/>
          <a:lstStyle/>
          <a:p>
            <a:pPr>
              <a:defRPr/>
            </a:pPr>
            <a:r>
              <a:rPr lang="nl-NL"/>
              <a:t>PHYS 8750, Clemson</a:t>
            </a:r>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4659AC4A-1BEA-CC43-A406-17C35A0021CC}" type="slidenum">
              <a:rPr lang="en-US" smtClean="0"/>
              <a:pPr/>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r>
              <a:rPr lang="en-US"/>
              <a:t>11/05/20</a:t>
            </a:r>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6" name="Slide Number Placeholder 5"/>
          <p:cNvSpPr>
            <a:spLocks noGrp="1"/>
          </p:cNvSpPr>
          <p:nvPr>
            <p:ph type="sldNum" sz="quarter" idx="12"/>
          </p:nvPr>
        </p:nvSpPr>
        <p:spPr/>
        <p:txBody>
          <a:bodyPr/>
          <a:lstStyle/>
          <a:p>
            <a:fld id="{BAECFF29-2BE4-5440-AA8E-162C2B6A2CA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F7B4C004-2D9E-FC4C-94C2-B311B8556B26}"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r>
              <a:rPr lang="en-US"/>
              <a:t>11/05/20</a:t>
            </a:r>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pPr>
              <a:defRPr/>
            </a:pPr>
            <a:r>
              <a:rPr lang="en-US"/>
              <a:t>11/05/20</a:t>
            </a:r>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997FBC1A-D1AB-074B-97D1-26C74082226E}"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pPr>
              <a:defRPr/>
            </a:pPr>
            <a:r>
              <a:rPr lang="nl-NL"/>
              <a:t>PHYS 8750, Clemson</a:t>
            </a:r>
            <a:endParaRPr lang="en-US"/>
          </a:p>
        </p:txBody>
      </p:sp>
      <p:sp>
        <p:nvSpPr>
          <p:cNvPr id="4" name="Date Placeholder 3"/>
          <p:cNvSpPr>
            <a:spLocks noGrp="1"/>
          </p:cNvSpPr>
          <p:nvPr>
            <p:ph type="dt" sz="half" idx="10"/>
          </p:nvPr>
        </p:nvSpPr>
        <p:spPr/>
        <p:txBody>
          <a:bodyPr/>
          <a:lstStyle/>
          <a:p>
            <a:pPr>
              <a:defRPr/>
            </a:pPr>
            <a:r>
              <a:rPr lang="en-US"/>
              <a:t>11/05/20</a:t>
            </a:r>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AB8B46F2-3B96-0D4B-A2BF-2262FB3540BF}"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pPr>
              <a:defRPr/>
            </a:pPr>
            <a:r>
              <a:rPr lang="en-US"/>
              <a:t>11/05/20</a:t>
            </a:r>
          </a:p>
        </p:txBody>
      </p:sp>
      <p:sp>
        <p:nvSpPr>
          <p:cNvPr id="6" name="Footer Placeholder 5"/>
          <p:cNvSpPr>
            <a:spLocks noGrp="1"/>
          </p:cNvSpPr>
          <p:nvPr>
            <p:ph type="ftr" sz="quarter" idx="11"/>
          </p:nvPr>
        </p:nvSpPr>
        <p:spPr/>
        <p:txBody>
          <a:bodyPr/>
          <a:lstStyle/>
          <a:p>
            <a:pPr>
              <a:defRPr/>
            </a:pPr>
            <a:r>
              <a:rPr lang="nl-NL"/>
              <a:t>PHYS 8750, Clemson</a:t>
            </a:r>
            <a:endParaRPr lang="en-US"/>
          </a:p>
        </p:txBody>
      </p:sp>
      <p:sp>
        <p:nvSpPr>
          <p:cNvPr id="7" name="Slide Number Placeholder 6"/>
          <p:cNvSpPr>
            <a:spLocks noGrp="1"/>
          </p:cNvSpPr>
          <p:nvPr>
            <p:ph type="sldNum" sz="quarter" idx="12"/>
          </p:nvPr>
        </p:nvSpPr>
        <p:spPr/>
        <p:txBody>
          <a:bodyPr/>
          <a:lstStyle/>
          <a:p>
            <a:fld id="{5E378D8F-2A5C-CC45-8663-26734EBCA227}" type="slidenum">
              <a:rPr lang="en-US" smtClean="0"/>
              <a:pPr/>
              <a:t>‹#›</a:t>
            </a:fld>
            <a:endParaRPr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a:defRPr/>
            </a:pPr>
            <a:r>
              <a:rPr lang="en-US"/>
              <a:t>11/05/20</a:t>
            </a:r>
          </a:p>
        </p:txBody>
      </p:sp>
      <p:sp>
        <p:nvSpPr>
          <p:cNvPr id="8" name="Footer Placeholder 7"/>
          <p:cNvSpPr>
            <a:spLocks noGrp="1"/>
          </p:cNvSpPr>
          <p:nvPr>
            <p:ph type="ftr" sz="quarter" idx="11"/>
          </p:nvPr>
        </p:nvSpPr>
        <p:spPr>
          <a:xfrm>
            <a:off x="304800" y="6409944"/>
            <a:ext cx="3581400" cy="365760"/>
          </a:xfrm>
        </p:spPr>
        <p:txBody>
          <a:bodyPr/>
          <a:lstStyle/>
          <a:p>
            <a:pPr>
              <a:defRPr/>
            </a:pPr>
            <a:r>
              <a:rPr lang="nl-NL"/>
              <a:t>PHYS 8750, Clemson</a:t>
            </a:r>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1F334C6C-39ED-B64C-A6A7-325F0AFD8FB3}"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r>
              <a:rPr lang="en-US"/>
              <a:t>11/05/20</a:t>
            </a:r>
          </a:p>
        </p:txBody>
      </p:sp>
      <p:sp>
        <p:nvSpPr>
          <p:cNvPr id="4" name="Footer Placeholder 3"/>
          <p:cNvSpPr>
            <a:spLocks noGrp="1"/>
          </p:cNvSpPr>
          <p:nvPr>
            <p:ph type="ftr" sz="quarter" idx="11"/>
          </p:nvPr>
        </p:nvSpPr>
        <p:spPr/>
        <p:txBody>
          <a:bodyPr/>
          <a:lstStyle/>
          <a:p>
            <a:pPr>
              <a:defRPr/>
            </a:pPr>
            <a:r>
              <a:rPr lang="nl-NL"/>
              <a:t>PHYS 8750, Clemson</a:t>
            </a:r>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39905DBF-68C3-0445-8270-DB23A15D2A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pPr>
              <a:defRPr/>
            </a:pPr>
            <a:r>
              <a:rPr lang="en-US"/>
              <a:t>11/05/20</a:t>
            </a:r>
          </a:p>
        </p:txBody>
      </p:sp>
      <p:sp>
        <p:nvSpPr>
          <p:cNvPr id="3" name="Footer Placeholder 2"/>
          <p:cNvSpPr>
            <a:spLocks noGrp="1"/>
          </p:cNvSpPr>
          <p:nvPr>
            <p:ph type="ftr" sz="quarter" idx="11"/>
          </p:nvPr>
        </p:nvSpPr>
        <p:spPr/>
        <p:txBody>
          <a:bodyPr/>
          <a:lstStyle/>
          <a:p>
            <a:pPr>
              <a:defRPr/>
            </a:pPr>
            <a:r>
              <a:rPr lang="nl-NL"/>
              <a:t>PHYS 8750, Clemson</a:t>
            </a:r>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91A729D-F1A8-6B45-A5E7-FDC85B8DA35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5AF2031-28E2-2E4C-8731-4E39EDFE4B4A}"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pPr>
              <a:defRPr/>
            </a:pPr>
            <a:r>
              <a:rPr lang="en-US"/>
              <a:t>11/05/20</a:t>
            </a:r>
          </a:p>
        </p:txBody>
      </p:sp>
      <p:sp>
        <p:nvSpPr>
          <p:cNvPr id="6" name="Footer Placeholder 5"/>
          <p:cNvSpPr>
            <a:spLocks noGrp="1"/>
          </p:cNvSpPr>
          <p:nvPr>
            <p:ph type="ftr" sz="quarter" idx="11"/>
          </p:nvPr>
        </p:nvSpPr>
        <p:spPr>
          <a:xfrm>
            <a:off x="301752" y="6410848"/>
            <a:ext cx="3383280" cy="365760"/>
          </a:xfrm>
        </p:spPr>
        <p:txBody>
          <a:bodyPr/>
          <a:lstStyle/>
          <a:p>
            <a:pPr>
              <a:defRPr/>
            </a:pPr>
            <a:r>
              <a:rPr lang="nl-NL"/>
              <a:t>PHYS 8750, Clemson</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CC532975-ABD2-B34C-B836-CBB3B70B5FB5}"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Drag picture to placeholder or click icon to add</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pPr>
              <a:defRPr/>
            </a:pPr>
            <a:r>
              <a:rPr lang="en-US"/>
              <a:t>11/05/20</a:t>
            </a:r>
          </a:p>
        </p:txBody>
      </p:sp>
      <p:sp>
        <p:nvSpPr>
          <p:cNvPr id="6" name="Footer Placeholder 5"/>
          <p:cNvSpPr>
            <a:spLocks noGrp="1"/>
          </p:cNvSpPr>
          <p:nvPr>
            <p:ph type="ftr" sz="quarter" idx="11"/>
          </p:nvPr>
        </p:nvSpPr>
        <p:spPr>
          <a:xfrm>
            <a:off x="301752" y="6410848"/>
            <a:ext cx="3584448" cy="365760"/>
          </a:xfrm>
        </p:spPr>
        <p:txBody>
          <a:bodyPr/>
          <a:lstStyle/>
          <a:p>
            <a:pPr>
              <a:defRPr/>
            </a:pPr>
            <a:r>
              <a:rPr lang="nl-NL"/>
              <a:t>PHYS 8750, Clemson</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000">
                <a:solidFill>
                  <a:schemeClr val="tx1"/>
                </a:solidFill>
                <a:latin typeface="Arial"/>
                <a:cs typeface="Arial"/>
              </a:defRPr>
            </a:lvl1pPr>
          </a:lstStyle>
          <a:p>
            <a:pPr>
              <a:defRPr/>
            </a:pPr>
            <a:r>
              <a:rPr lang="en-US"/>
              <a:t>11/05/20</a:t>
            </a:r>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000">
                <a:solidFill>
                  <a:schemeClr val="tx1"/>
                </a:solidFill>
                <a:latin typeface="Arial"/>
                <a:cs typeface="Arial"/>
              </a:defRPr>
            </a:lvl1pPr>
          </a:lstStyle>
          <a:p>
            <a:pPr>
              <a:defRPr/>
            </a:pPr>
            <a:r>
              <a:rPr lang="nl-NL"/>
              <a:t>PHYS 8750, Clemson</a:t>
            </a:r>
            <a:endParaRPr lang="en-US"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CFBCAEBE-9FF7-4744-92F4-19AAB4C7E9B8}"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hdr="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dx.doi.org/10.1029/2011JA016784"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5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6.emf"/><Relationship Id="rId10" Type="http://schemas.openxmlformats.org/officeDocument/2006/relationships/image" Target="../media/image53.png"/><Relationship Id="rId4" Type="http://schemas.openxmlformats.org/officeDocument/2006/relationships/oleObject" Target="../embeddings/oleObject1.bin"/><Relationship Id="rId9" Type="http://schemas.openxmlformats.org/officeDocument/2006/relationships/image" Target="../media/image58.e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6.xml"/><Relationship Id="rId7" Type="http://schemas.openxmlformats.org/officeDocument/2006/relationships/image" Target="../media/image60.e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59.emf"/><Relationship Id="rId4" Type="http://schemas.openxmlformats.org/officeDocument/2006/relationships/oleObject" Target="../embeddings/oleObject4.bin"/><Relationship Id="rId9" Type="http://schemas.openxmlformats.org/officeDocument/2006/relationships/image" Target="../media/image61.e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66.emf"/><Relationship Id="rId3" Type="http://schemas.openxmlformats.org/officeDocument/2006/relationships/notesSlide" Target="../notesSlides/notesSlide7.xml"/><Relationship Id="rId7" Type="http://schemas.openxmlformats.org/officeDocument/2006/relationships/image" Target="../media/image63.emf"/><Relationship Id="rId12"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65.emf"/><Relationship Id="rId5" Type="http://schemas.openxmlformats.org/officeDocument/2006/relationships/image" Target="../media/image62.e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64.emf"/><Relationship Id="rId1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8.xml"/><Relationship Id="rId7"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image" Target="../media/image67.emf"/><Relationship Id="rId10" Type="http://schemas.openxmlformats.org/officeDocument/2006/relationships/image" Target="../media/image53.png"/><Relationship Id="rId4" Type="http://schemas.openxmlformats.org/officeDocument/2006/relationships/oleObject" Target="../embeddings/oleObject12.bin"/><Relationship Id="rId9" Type="http://schemas.openxmlformats.org/officeDocument/2006/relationships/image" Target="../media/image69.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0.emf"/><Relationship Id="rId5" Type="http://schemas.openxmlformats.org/officeDocument/2006/relationships/oleObject" Target="../embeddings/oleObject15.bin"/><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2.emf"/><Relationship Id="rId5" Type="http://schemas.openxmlformats.org/officeDocument/2006/relationships/oleObject" Target="../embeddings/oleObject16.bin"/><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4.emf"/><Relationship Id="rId5" Type="http://schemas.openxmlformats.org/officeDocument/2006/relationships/oleObject" Target="../embeddings/oleObject17.bin"/><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6.png"/><Relationship Id="rId5" Type="http://schemas.openxmlformats.org/officeDocument/2006/relationships/image" Target="../media/image74.emf"/><Relationship Id="rId4" Type="http://schemas.openxmlformats.org/officeDocument/2006/relationships/oleObject" Target="../embeddings/oleObject18.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8.emf"/><Relationship Id="rId5" Type="http://schemas.openxmlformats.org/officeDocument/2006/relationships/oleObject" Target="../embeddings/oleObject20.bin"/><Relationship Id="rId4" Type="http://schemas.openxmlformats.org/officeDocument/2006/relationships/image" Target="../media/image77.e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3.xml"/><Relationship Id="rId7" Type="http://schemas.openxmlformats.org/officeDocument/2006/relationships/image" Target="../media/image80.e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22.bin"/><Relationship Id="rId5" Type="http://schemas.openxmlformats.org/officeDocument/2006/relationships/image" Target="../media/image79.emf"/><Relationship Id="rId4" Type="http://schemas.openxmlformats.org/officeDocument/2006/relationships/oleObject" Target="../embeddings/oleObject21.bin"/><Relationship Id="rId9" Type="http://schemas.openxmlformats.org/officeDocument/2006/relationships/image" Target="../media/image81.emf"/></Relationships>
</file>

<file path=ppt/slides/_rels/slide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3.png"/><Relationship Id="rId4"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ctrTitle" idx="4294967295"/>
          </p:nvPr>
        </p:nvSpPr>
        <p:spPr>
          <a:xfrm>
            <a:off x="1142999" y="-32657"/>
            <a:ext cx="6858001" cy="1219202"/>
          </a:xfrm>
        </p:spPr>
        <p:txBody>
          <a:bodyPr anchor="ctr">
            <a:normAutofit/>
          </a:bodyPr>
          <a:lstStyle/>
          <a:p>
            <a:pPr algn="ctr" eaLnBrk="1" hangingPunct="1">
              <a:lnSpc>
                <a:spcPct val="65000"/>
              </a:lnSpc>
              <a:spcBef>
                <a:spcPct val="50000"/>
              </a:spcBef>
            </a:pPr>
            <a:r>
              <a:rPr lang="en-US" sz="3200" i="1" dirty="0">
                <a:solidFill>
                  <a:srgbClr val="FF0000"/>
                </a:solidFill>
                <a:latin typeface="Copperplate" pitchFamily="-108" charset="0"/>
                <a:ea typeface="ＭＳ Ｐゴシック" pitchFamily="-108" charset="-128"/>
                <a:cs typeface="ＭＳ Ｐゴシック" pitchFamily="-108" charset="-128"/>
              </a:rPr>
              <a:t>PHYS 8750</a:t>
            </a:r>
            <a:br>
              <a:rPr lang="en-US" sz="3200" i="1" dirty="0">
                <a:solidFill>
                  <a:srgbClr val="FF0000"/>
                </a:solidFill>
                <a:latin typeface="Copperplate" pitchFamily="-108" charset="0"/>
                <a:ea typeface="ＭＳ Ｐゴシック" pitchFamily="-108" charset="-128"/>
                <a:cs typeface="ＭＳ Ｐゴシック" pitchFamily="-108" charset="-128"/>
              </a:rPr>
            </a:br>
            <a:r>
              <a:rPr lang="en-US" sz="3200" i="1" dirty="0">
                <a:solidFill>
                  <a:srgbClr val="FF0000"/>
                </a:solidFill>
                <a:latin typeface="Copperplate" pitchFamily="-108" charset="0"/>
                <a:ea typeface="ＭＳ Ｐゴシック" pitchFamily="-108" charset="-128"/>
                <a:cs typeface="ＭＳ Ｐゴシック" pitchFamily="-108" charset="-128"/>
              </a:rPr>
              <a:t>Numerical Fluid Dynamics</a:t>
            </a:r>
            <a:endParaRPr lang="en-US" sz="3200" i="1" dirty="0">
              <a:solidFill>
                <a:srgbClr val="FF0000"/>
              </a:solidFill>
              <a:ea typeface="ＭＳ Ｐゴシック" pitchFamily="-108" charset="-128"/>
              <a:cs typeface="ＭＳ Ｐゴシック" pitchFamily="-108" charset="-128"/>
            </a:endParaRPr>
          </a:p>
        </p:txBody>
      </p:sp>
      <p:sp>
        <p:nvSpPr>
          <p:cNvPr id="15365" name="Rectangle 3"/>
          <p:cNvSpPr>
            <a:spLocks noGrp="1" noChangeArrowheads="1"/>
          </p:cNvSpPr>
          <p:nvPr>
            <p:ph type="subTitle" idx="4294967295"/>
          </p:nvPr>
        </p:nvSpPr>
        <p:spPr>
          <a:xfrm>
            <a:off x="-1524000" y="3694624"/>
            <a:ext cx="5989637" cy="615462"/>
          </a:xfrm>
        </p:spPr>
        <p:txBody>
          <a:bodyPr/>
          <a:lstStyle/>
          <a:p>
            <a:pPr marL="0" indent="0" algn="ctr" eaLnBrk="1" hangingPunct="1">
              <a:buFont typeface="Wingdings" pitchFamily="-108" charset="2"/>
              <a:buNone/>
            </a:pPr>
            <a:r>
              <a:rPr lang="en-US" i="1" dirty="0">
                <a:solidFill>
                  <a:schemeClr val="bg1"/>
                </a:solidFill>
                <a:latin typeface="Copperplate" pitchFamily="-108" charset="0"/>
                <a:ea typeface="ＭＳ Ｐゴシック" pitchFamily="-108" charset="-128"/>
                <a:cs typeface="ＭＳ Ｐゴシック" pitchFamily="-108" charset="-128"/>
              </a:rPr>
              <a:t>Fall, 2020</a:t>
            </a:r>
            <a:endParaRPr lang="en-US" dirty="0">
              <a:solidFill>
                <a:schemeClr val="bg1"/>
              </a:solidFill>
              <a:ea typeface="ＭＳ Ｐゴシック" pitchFamily="-108" charset="-128"/>
              <a:cs typeface="ＭＳ Ｐゴシック" pitchFamily="-108" charset="-128"/>
            </a:endParaRPr>
          </a:p>
        </p:txBody>
      </p:sp>
      <p:sp>
        <p:nvSpPr>
          <p:cNvPr id="7" name="Date Placeholder 6"/>
          <p:cNvSpPr>
            <a:spLocks noGrp="1"/>
          </p:cNvSpPr>
          <p:nvPr>
            <p:ph type="dt" sz="half" idx="10"/>
          </p:nvPr>
        </p:nvSpPr>
        <p:spPr/>
        <p:txBody>
          <a:bodyPr/>
          <a:lstStyle/>
          <a:p>
            <a:pPr>
              <a:defRPr/>
            </a:pPr>
            <a:r>
              <a:rPr lang="en-US"/>
              <a:t>11/05/20</a:t>
            </a:r>
            <a:endParaRPr lang="en-US" dirty="0"/>
          </a:p>
        </p:txBody>
      </p:sp>
      <p:sp>
        <p:nvSpPr>
          <p:cNvPr id="2" name="Slide Number Placeholder 1"/>
          <p:cNvSpPr>
            <a:spLocks noGrp="1"/>
          </p:cNvSpPr>
          <p:nvPr>
            <p:ph type="sldNum" sz="quarter" idx="12"/>
          </p:nvPr>
        </p:nvSpPr>
        <p:spPr/>
        <p:txBody>
          <a:bodyPr/>
          <a:lstStyle/>
          <a:p>
            <a:fld id="{B91A729D-F1A8-6B45-A5E7-FDC85B8DA35C}" type="slidenum">
              <a:rPr lang="en-US" smtClean="0"/>
              <a:pPr/>
              <a:t>1</a:t>
            </a:fld>
            <a:endParaRPr lang="en-US" dirty="0"/>
          </a:p>
        </p:txBody>
      </p:sp>
      <p:sp>
        <p:nvSpPr>
          <p:cNvPr id="3" name="Footer Placeholder 2">
            <a:extLst>
              <a:ext uri="{FF2B5EF4-FFF2-40B4-BE49-F238E27FC236}">
                <a16:creationId xmlns:a16="http://schemas.microsoft.com/office/drawing/2014/main" id="{27D110A1-B2F5-FD49-B8C8-A5B1BCB6EB47}"/>
              </a:ext>
            </a:extLst>
          </p:cNvPr>
          <p:cNvSpPr>
            <a:spLocks noGrp="1"/>
          </p:cNvSpPr>
          <p:nvPr>
            <p:ph type="ftr" sz="quarter" idx="11"/>
          </p:nvPr>
        </p:nvSpPr>
        <p:spPr>
          <a:xfrm>
            <a:off x="152400" y="6404984"/>
            <a:ext cx="3581400" cy="365760"/>
          </a:xfrm>
        </p:spPr>
        <p:txBody>
          <a:bodyPr/>
          <a:lstStyle/>
          <a:p>
            <a:pPr>
              <a:defRPr/>
            </a:pPr>
            <a:r>
              <a:rPr lang="nl-NL" dirty="0"/>
              <a:t>PHYS 8750, </a:t>
            </a:r>
            <a:r>
              <a:rPr lang="nl-NL" dirty="0" err="1"/>
              <a:t>Clemson</a:t>
            </a:r>
            <a:endParaRPr lang="en-US" dirty="0"/>
          </a:p>
        </p:txBody>
      </p:sp>
      <p:pic>
        <p:nvPicPr>
          <p:cNvPr id="9" name="Picture 8">
            <a:extLst>
              <a:ext uri="{FF2B5EF4-FFF2-40B4-BE49-F238E27FC236}">
                <a16:creationId xmlns:a16="http://schemas.microsoft.com/office/drawing/2014/main" id="{D16A276B-DCA0-E644-A7A1-7D92005438AF}"/>
              </a:ext>
            </a:extLst>
          </p:cNvPr>
          <p:cNvPicPr>
            <a:picLocks noChangeAspect="1"/>
          </p:cNvPicPr>
          <p:nvPr/>
        </p:nvPicPr>
        <p:blipFill rotWithShape="1">
          <a:blip r:embed="rId3"/>
          <a:srcRect t="3333" b="25555"/>
          <a:stretch/>
        </p:blipFill>
        <p:spPr>
          <a:xfrm>
            <a:off x="70536" y="1"/>
            <a:ext cx="8997264" cy="6398054"/>
          </a:xfrm>
          <a:prstGeom prst="rect">
            <a:avLst/>
          </a:prstGeom>
        </p:spPr>
      </p:pic>
      <p:sp>
        <p:nvSpPr>
          <p:cNvPr id="10" name="TextBox 9">
            <a:extLst>
              <a:ext uri="{FF2B5EF4-FFF2-40B4-BE49-F238E27FC236}">
                <a16:creationId xmlns:a16="http://schemas.microsoft.com/office/drawing/2014/main" id="{38BC2DFF-0180-F941-8A4B-C07CEA9DAA52}"/>
              </a:ext>
            </a:extLst>
          </p:cNvPr>
          <p:cNvSpPr txBox="1"/>
          <p:nvPr/>
        </p:nvSpPr>
        <p:spPr>
          <a:xfrm>
            <a:off x="1752600" y="6382435"/>
            <a:ext cx="6172200" cy="323165"/>
          </a:xfrm>
          <a:prstGeom prst="rect">
            <a:avLst/>
          </a:prstGeom>
          <a:noFill/>
        </p:spPr>
        <p:txBody>
          <a:bodyPr wrap="square" rtlCol="0">
            <a:spAutoFit/>
          </a:bodyPr>
          <a:lstStyle/>
          <a:p>
            <a:pPr algn="ctr"/>
            <a:r>
              <a:rPr lang="en-US" sz="1500" b="1" dirty="0">
                <a:latin typeface="+mn-lt"/>
              </a:rPr>
              <a:t>Breaking waves</a:t>
            </a:r>
            <a:r>
              <a:rPr lang="en-US" sz="1500" dirty="0">
                <a:latin typeface="+mn-lt"/>
              </a:rPr>
              <a:t> </a:t>
            </a:r>
            <a:r>
              <a:rPr lang="en-US" sz="1500" b="1" dirty="0">
                <a:latin typeface="+mn-lt"/>
              </a:rPr>
              <a:t>• </a:t>
            </a:r>
            <a:r>
              <a:rPr lang="en-US" sz="1500" dirty="0">
                <a:latin typeface="+mn-lt"/>
              </a:rPr>
              <a:t> simulation by D. </a:t>
            </a:r>
            <a:r>
              <a:rPr lang="en-US" sz="1500" dirty="0" err="1">
                <a:latin typeface="+mn-lt"/>
              </a:rPr>
              <a:t>Dommermuth</a:t>
            </a:r>
            <a:r>
              <a:rPr lang="en-US" sz="1500" dirty="0">
                <a:latin typeface="+mn-lt"/>
              </a:rPr>
              <a:t> • TACC vis gallery</a:t>
            </a:r>
          </a:p>
        </p:txBody>
      </p:sp>
    </p:spTree>
    <p:extLst>
      <p:ext uri="{BB962C8B-B14F-4D97-AF65-F5344CB8AC3E}">
        <p14:creationId xmlns:p14="http://schemas.microsoft.com/office/powerpoint/2010/main" val="635815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3ED7E2-91DA-7B40-A198-56F1872B7672}"/>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EF624062-9177-1340-B19B-52C1BA394D6C}"/>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7F8B71B-17A4-494F-BFDC-6FCA4A68A265}"/>
              </a:ext>
            </a:extLst>
          </p:cNvPr>
          <p:cNvSpPr>
            <a:spLocks noGrp="1"/>
          </p:cNvSpPr>
          <p:nvPr>
            <p:ph type="sldNum" sz="quarter" idx="12"/>
          </p:nvPr>
        </p:nvSpPr>
        <p:spPr/>
        <p:txBody>
          <a:bodyPr/>
          <a:lstStyle/>
          <a:p>
            <a:fld id="{B91A729D-F1A8-6B45-A5E7-FDC85B8DA35C}" type="slidenum">
              <a:rPr lang="en-US" smtClean="0"/>
              <a:pPr/>
              <a:t>10</a:t>
            </a:fld>
            <a:endParaRPr lang="en-US"/>
          </a:p>
        </p:txBody>
      </p:sp>
      <p:pic>
        <p:nvPicPr>
          <p:cNvPr id="5" name="Picture 4">
            <a:extLst>
              <a:ext uri="{FF2B5EF4-FFF2-40B4-BE49-F238E27FC236}">
                <a16:creationId xmlns:a16="http://schemas.microsoft.com/office/drawing/2014/main" id="{6C20BEC5-BE34-CE48-A3A3-5ED9DB74C9F8}"/>
              </a:ext>
            </a:extLst>
          </p:cNvPr>
          <p:cNvPicPr>
            <a:picLocks noChangeAspect="1"/>
          </p:cNvPicPr>
          <p:nvPr/>
        </p:nvPicPr>
        <p:blipFill>
          <a:blip r:embed="rId2"/>
          <a:stretch>
            <a:fillRect/>
          </a:stretch>
        </p:blipFill>
        <p:spPr>
          <a:xfrm>
            <a:off x="238668" y="838200"/>
            <a:ext cx="3652283" cy="5514230"/>
          </a:xfrm>
          <a:prstGeom prst="rect">
            <a:avLst/>
          </a:prstGeom>
        </p:spPr>
      </p:pic>
      <p:sp>
        <p:nvSpPr>
          <p:cNvPr id="6" name="Title 1">
            <a:extLst>
              <a:ext uri="{FF2B5EF4-FFF2-40B4-BE49-F238E27FC236}">
                <a16:creationId xmlns:a16="http://schemas.microsoft.com/office/drawing/2014/main" id="{924DB923-D480-5F40-A3ED-1A7E0C6186D9}"/>
              </a:ext>
            </a:extLst>
          </p:cNvPr>
          <p:cNvSpPr txBox="1">
            <a:spLocks/>
          </p:cNvSpPr>
          <p:nvPr/>
        </p:nvSpPr>
        <p:spPr>
          <a:xfrm>
            <a:off x="1255776" y="192303"/>
            <a:ext cx="6632448" cy="609600"/>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Global Scale Wave Model</a:t>
            </a:r>
          </a:p>
        </p:txBody>
      </p:sp>
      <p:sp>
        <p:nvSpPr>
          <p:cNvPr id="7" name="TextBox 6">
            <a:extLst>
              <a:ext uri="{FF2B5EF4-FFF2-40B4-BE49-F238E27FC236}">
                <a16:creationId xmlns:a16="http://schemas.microsoft.com/office/drawing/2014/main" id="{63CC77E1-6051-4540-B48C-2D9591908BBC}"/>
              </a:ext>
            </a:extLst>
          </p:cNvPr>
          <p:cNvSpPr txBox="1"/>
          <p:nvPr/>
        </p:nvSpPr>
        <p:spPr>
          <a:xfrm>
            <a:off x="2819400" y="5652869"/>
            <a:ext cx="1295400" cy="646331"/>
          </a:xfrm>
          <a:prstGeom prst="rect">
            <a:avLst/>
          </a:prstGeom>
          <a:noFill/>
        </p:spPr>
        <p:txBody>
          <a:bodyPr wrap="square" rtlCol="0">
            <a:spAutoFit/>
          </a:bodyPr>
          <a:lstStyle/>
          <a:p>
            <a:r>
              <a:rPr lang="en-US" sz="1800" dirty="0">
                <a:solidFill>
                  <a:srgbClr val="0070C0"/>
                </a:solidFill>
                <a:latin typeface="+mn-lt"/>
              </a:rPr>
              <a:t>Forbes, 1995</a:t>
            </a:r>
          </a:p>
        </p:txBody>
      </p:sp>
      <p:pic>
        <p:nvPicPr>
          <p:cNvPr id="9" name="Picture 8">
            <a:extLst>
              <a:ext uri="{FF2B5EF4-FFF2-40B4-BE49-F238E27FC236}">
                <a16:creationId xmlns:a16="http://schemas.microsoft.com/office/drawing/2014/main" id="{3AB15DED-6785-9548-9A09-D0E9FADAB51E}"/>
              </a:ext>
            </a:extLst>
          </p:cNvPr>
          <p:cNvPicPr>
            <a:picLocks noChangeAspect="1"/>
          </p:cNvPicPr>
          <p:nvPr/>
        </p:nvPicPr>
        <p:blipFill>
          <a:blip r:embed="rId3"/>
          <a:stretch>
            <a:fillRect/>
          </a:stretch>
        </p:blipFill>
        <p:spPr>
          <a:xfrm>
            <a:off x="4001425" y="1479886"/>
            <a:ext cx="4971640" cy="548672"/>
          </a:xfrm>
          <a:prstGeom prst="rect">
            <a:avLst/>
          </a:prstGeom>
        </p:spPr>
      </p:pic>
      <p:sp>
        <p:nvSpPr>
          <p:cNvPr id="10" name="Rectangle 9">
            <a:extLst>
              <a:ext uri="{FF2B5EF4-FFF2-40B4-BE49-F238E27FC236}">
                <a16:creationId xmlns:a16="http://schemas.microsoft.com/office/drawing/2014/main" id="{B465C4AB-32CB-7048-80EE-6E0257276882}"/>
              </a:ext>
            </a:extLst>
          </p:cNvPr>
          <p:cNvSpPr/>
          <p:nvPr/>
        </p:nvSpPr>
        <p:spPr>
          <a:xfrm>
            <a:off x="4572000" y="936682"/>
            <a:ext cx="8037441" cy="430887"/>
          </a:xfrm>
          <a:prstGeom prst="rect">
            <a:avLst/>
          </a:prstGeom>
          <a:ln w="25400">
            <a:noFill/>
          </a:ln>
        </p:spPr>
        <p:txBody>
          <a:bodyPr wrap="square">
            <a:spAutoFit/>
          </a:bodyPr>
          <a:lstStyle/>
          <a:p>
            <a:r>
              <a:rPr lang="en-US" sz="2200" b="0" dirty="0">
                <a:solidFill>
                  <a:srgbClr val="0E7B04"/>
                </a:solidFill>
                <a:latin typeface="Cambria Math" panose="02040503050406030204" pitchFamily="18" charset="0"/>
              </a:rPr>
              <a:t>By assuming the wave form</a:t>
            </a:r>
          </a:p>
        </p:txBody>
      </p:sp>
      <p:sp>
        <p:nvSpPr>
          <p:cNvPr id="11" name="Rectangle 10">
            <a:extLst>
              <a:ext uri="{FF2B5EF4-FFF2-40B4-BE49-F238E27FC236}">
                <a16:creationId xmlns:a16="http://schemas.microsoft.com/office/drawing/2014/main" id="{C8DFBDF6-9E8E-794B-8926-F279965E3F80}"/>
              </a:ext>
            </a:extLst>
          </p:cNvPr>
          <p:cNvSpPr/>
          <p:nvPr/>
        </p:nvSpPr>
        <p:spPr>
          <a:xfrm>
            <a:off x="4457622" y="2189873"/>
            <a:ext cx="4515443" cy="430887"/>
          </a:xfrm>
          <a:prstGeom prst="rect">
            <a:avLst/>
          </a:prstGeom>
          <a:ln w="25400">
            <a:noFill/>
          </a:ln>
        </p:spPr>
        <p:txBody>
          <a:bodyPr wrap="square">
            <a:spAutoFit/>
          </a:bodyPr>
          <a:lstStyle/>
          <a:p>
            <a:r>
              <a:rPr lang="en-US" sz="2200" b="0" dirty="0">
                <a:solidFill>
                  <a:srgbClr val="0E7B04"/>
                </a:solidFill>
                <a:latin typeface="Cambria Math" panose="02040503050406030204" pitchFamily="18" charset="0"/>
              </a:rPr>
              <a:t>Then 4D problem becomes 2D</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230C9BB-00EC-4940-8AC8-035DDF7E931B}"/>
                  </a:ext>
                </a:extLst>
              </p:cNvPr>
              <p:cNvSpPr/>
              <p:nvPr/>
            </p:nvSpPr>
            <p:spPr>
              <a:xfrm>
                <a:off x="5057917" y="2568022"/>
                <a:ext cx="2684677" cy="7360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r>
                            <a:rPr lang="en-US" sz="2200" i="1" smtClean="0">
                              <a:latin typeface="Cambria Math" panose="02040503050406030204" pitchFamily="18" charset="0"/>
                              <a:ea typeface="Cambria Math" panose="02040503050406030204" pitchFamily="18" charset="0"/>
                            </a:rPr>
                            <m:t>𝜕</m:t>
                          </m:r>
                        </m:num>
                        <m:den>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𝑡</m:t>
                          </m:r>
                        </m:den>
                      </m:f>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𝜎</m:t>
                      </m:r>
                      <m:r>
                        <a:rPr lang="en-US" sz="2200" b="0" i="1" smtClean="0">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num>
                        <m:den>
                          <m:r>
                            <a:rPr lang="en-US" sz="2200" i="1">
                              <a:latin typeface="Cambria Math" panose="02040503050406030204" pitchFamily="18" charset="0"/>
                              <a:ea typeface="Cambria Math" panose="02040503050406030204" pitchFamily="18" charset="0"/>
                            </a:rPr>
                            <m:t>𝜕</m:t>
                          </m:r>
                          <m:r>
                            <a:rPr lang="en-US" sz="2200" i="1" smtClean="0">
                              <a:latin typeface="Cambria Math" panose="02040503050406030204" pitchFamily="18" charset="0"/>
                              <a:ea typeface="Cambria Math" panose="02040503050406030204" pitchFamily="18" charset="0"/>
                            </a:rPr>
                            <m:t>𝜆</m:t>
                          </m:r>
                        </m:den>
                      </m:f>
                      <m:r>
                        <a:rPr lang="en-US" sz="2200" i="1">
                          <a:latin typeface="Cambria Math" panose="02040503050406030204" pitchFamily="18" charset="0"/>
                        </a:rPr>
                        <m:t>=</m:t>
                      </m:r>
                      <m:r>
                        <a:rPr lang="en-US" sz="2200" i="1">
                          <a:latin typeface="Cambria Math" panose="02040503050406030204" pitchFamily="18" charset="0"/>
                        </a:rPr>
                        <m:t>𝑖𝑠</m:t>
                      </m:r>
                    </m:oMath>
                  </m:oMathPara>
                </a14:m>
                <a:endParaRPr lang="en-US" sz="2200" dirty="0"/>
              </a:p>
            </p:txBody>
          </p:sp>
        </mc:Choice>
        <mc:Fallback xmlns="">
          <p:sp>
            <p:nvSpPr>
              <p:cNvPr id="12" name="Rectangle 11">
                <a:extLst>
                  <a:ext uri="{FF2B5EF4-FFF2-40B4-BE49-F238E27FC236}">
                    <a16:creationId xmlns:a16="http://schemas.microsoft.com/office/drawing/2014/main" id="{8230C9BB-00EC-4940-8AC8-035DDF7E931B}"/>
                  </a:ext>
                </a:extLst>
              </p:cNvPr>
              <p:cNvSpPr>
                <a:spLocks noRot="1" noChangeAspect="1" noMove="1" noResize="1" noEditPoints="1" noAdjustHandles="1" noChangeArrowheads="1" noChangeShapeType="1" noTextEdit="1"/>
              </p:cNvSpPr>
              <p:nvPr/>
            </p:nvSpPr>
            <p:spPr>
              <a:xfrm>
                <a:off x="5057917" y="2568022"/>
                <a:ext cx="2684677" cy="736099"/>
              </a:xfrm>
              <a:prstGeom prst="rect">
                <a:avLst/>
              </a:prstGeom>
              <a:blipFill>
                <a:blip r:embed="rId4"/>
                <a:stretch>
                  <a:fillRect b="-508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33F402E-3C82-7D4F-BA8E-CC4A2710F212}"/>
              </a:ext>
            </a:extLst>
          </p:cNvPr>
          <p:cNvSpPr/>
          <p:nvPr/>
        </p:nvSpPr>
        <p:spPr>
          <a:xfrm>
            <a:off x="3715935" y="3471862"/>
            <a:ext cx="5145617" cy="769441"/>
          </a:xfrm>
          <a:prstGeom prst="rect">
            <a:avLst/>
          </a:prstGeom>
          <a:ln w="25400">
            <a:noFill/>
          </a:ln>
        </p:spPr>
        <p:txBody>
          <a:bodyPr wrap="square">
            <a:spAutoFit/>
          </a:bodyPr>
          <a:lstStyle/>
          <a:p>
            <a:pPr algn="ctr"/>
            <a:r>
              <a:rPr lang="en-US" sz="2200" b="0" dirty="0">
                <a:solidFill>
                  <a:srgbClr val="0E7B04"/>
                </a:solidFill>
                <a:latin typeface="Cambria Math" panose="02040503050406030204" pitchFamily="18" charset="0"/>
              </a:rPr>
              <a:t>Separatio</a:t>
            </a:r>
            <a:r>
              <a:rPr lang="en-US" sz="2200" dirty="0">
                <a:solidFill>
                  <a:srgbClr val="0E7B04"/>
                </a:solidFill>
                <a:latin typeface="Cambria Math" panose="02040503050406030204" pitchFamily="18" charset="0"/>
              </a:rPr>
              <a:t>n of variable and solve for latitude and altitude directions</a:t>
            </a:r>
            <a:endParaRPr lang="en-US" sz="2200" b="0" dirty="0">
              <a:solidFill>
                <a:srgbClr val="0E7B04"/>
              </a:solidFill>
              <a:latin typeface="Cambria Math" panose="02040503050406030204" pitchFamily="18" charset="0"/>
            </a:endParaRPr>
          </a:p>
        </p:txBody>
      </p:sp>
      <p:pic>
        <p:nvPicPr>
          <p:cNvPr id="16" name="Picture 15">
            <a:extLst>
              <a:ext uri="{FF2B5EF4-FFF2-40B4-BE49-F238E27FC236}">
                <a16:creationId xmlns:a16="http://schemas.microsoft.com/office/drawing/2014/main" id="{EC61E4ED-D79D-3A4D-84C8-5F9646300B0F}"/>
              </a:ext>
            </a:extLst>
          </p:cNvPr>
          <p:cNvPicPr>
            <a:picLocks noChangeAspect="1"/>
          </p:cNvPicPr>
          <p:nvPr/>
        </p:nvPicPr>
        <p:blipFill>
          <a:blip r:embed="rId5"/>
          <a:stretch>
            <a:fillRect/>
          </a:stretch>
        </p:blipFill>
        <p:spPr>
          <a:xfrm>
            <a:off x="4477581" y="5197270"/>
            <a:ext cx="4358571" cy="863861"/>
          </a:xfrm>
          <a:prstGeom prst="rect">
            <a:avLst/>
          </a:prstGeom>
        </p:spPr>
      </p:pic>
      <p:pic>
        <p:nvPicPr>
          <p:cNvPr id="18" name="Picture 17">
            <a:extLst>
              <a:ext uri="{FF2B5EF4-FFF2-40B4-BE49-F238E27FC236}">
                <a16:creationId xmlns:a16="http://schemas.microsoft.com/office/drawing/2014/main" id="{1723E924-C7B8-2743-AB5A-8AD9B0A25FA1}"/>
              </a:ext>
            </a:extLst>
          </p:cNvPr>
          <p:cNvPicPr>
            <a:picLocks noChangeAspect="1"/>
          </p:cNvPicPr>
          <p:nvPr/>
        </p:nvPicPr>
        <p:blipFill>
          <a:blip r:embed="rId6"/>
          <a:stretch>
            <a:fillRect/>
          </a:stretch>
        </p:blipFill>
        <p:spPr>
          <a:xfrm>
            <a:off x="4203655" y="4390561"/>
            <a:ext cx="4701677" cy="863861"/>
          </a:xfrm>
          <a:prstGeom prst="rect">
            <a:avLst/>
          </a:prstGeom>
        </p:spPr>
      </p:pic>
    </p:spTree>
    <p:extLst>
      <p:ext uri="{BB962C8B-B14F-4D97-AF65-F5344CB8AC3E}">
        <p14:creationId xmlns:p14="http://schemas.microsoft.com/office/powerpoint/2010/main" val="3383796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AA410-D175-5C46-8CBC-E9E4EFC43D5B}"/>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EECFFF24-04E5-6442-B564-5E77AD87AA56}"/>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E9D706B-0086-7F47-AC85-52663EF8154D}"/>
              </a:ext>
            </a:extLst>
          </p:cNvPr>
          <p:cNvSpPr>
            <a:spLocks noGrp="1"/>
          </p:cNvSpPr>
          <p:nvPr>
            <p:ph type="sldNum" sz="quarter" idx="12"/>
          </p:nvPr>
        </p:nvSpPr>
        <p:spPr/>
        <p:txBody>
          <a:bodyPr/>
          <a:lstStyle/>
          <a:p>
            <a:fld id="{B91A729D-F1A8-6B45-A5E7-FDC85B8DA35C}" type="slidenum">
              <a:rPr lang="en-US" smtClean="0"/>
              <a:pPr/>
              <a:t>11</a:t>
            </a:fld>
            <a:endParaRPr lang="en-US"/>
          </a:p>
        </p:txBody>
      </p:sp>
      <p:pic>
        <p:nvPicPr>
          <p:cNvPr id="5" name="Picture 4">
            <a:extLst>
              <a:ext uri="{FF2B5EF4-FFF2-40B4-BE49-F238E27FC236}">
                <a16:creationId xmlns:a16="http://schemas.microsoft.com/office/drawing/2014/main" id="{6E116C4D-D163-B643-B851-297D652B9244}"/>
              </a:ext>
            </a:extLst>
          </p:cNvPr>
          <p:cNvPicPr>
            <a:picLocks noChangeAspect="1"/>
          </p:cNvPicPr>
          <p:nvPr/>
        </p:nvPicPr>
        <p:blipFill>
          <a:blip r:embed="rId2"/>
          <a:stretch>
            <a:fillRect/>
          </a:stretch>
        </p:blipFill>
        <p:spPr>
          <a:xfrm>
            <a:off x="1361336" y="1360140"/>
            <a:ext cx="6273498" cy="925860"/>
          </a:xfrm>
          <a:prstGeom prst="rect">
            <a:avLst/>
          </a:prstGeom>
        </p:spPr>
      </p:pic>
      <p:pic>
        <p:nvPicPr>
          <p:cNvPr id="6" name="Picture 5">
            <a:extLst>
              <a:ext uri="{FF2B5EF4-FFF2-40B4-BE49-F238E27FC236}">
                <a16:creationId xmlns:a16="http://schemas.microsoft.com/office/drawing/2014/main" id="{157938D1-54DA-2C42-8CC7-28648A1E6635}"/>
              </a:ext>
            </a:extLst>
          </p:cNvPr>
          <p:cNvPicPr>
            <a:picLocks noChangeAspect="1"/>
          </p:cNvPicPr>
          <p:nvPr/>
        </p:nvPicPr>
        <p:blipFill rotWithShape="1">
          <a:blip r:embed="rId3"/>
          <a:srcRect l="3681"/>
          <a:stretch/>
        </p:blipFill>
        <p:spPr>
          <a:xfrm>
            <a:off x="1828800" y="2895600"/>
            <a:ext cx="5596686" cy="2020383"/>
          </a:xfrm>
          <a:prstGeom prst="rect">
            <a:avLst/>
          </a:prstGeom>
        </p:spPr>
      </p:pic>
      <p:sp>
        <p:nvSpPr>
          <p:cNvPr id="7" name="Rectangle 6">
            <a:extLst>
              <a:ext uri="{FF2B5EF4-FFF2-40B4-BE49-F238E27FC236}">
                <a16:creationId xmlns:a16="http://schemas.microsoft.com/office/drawing/2014/main" id="{D1852F82-8CF1-3249-8470-3BFC5B50B40F}"/>
              </a:ext>
            </a:extLst>
          </p:cNvPr>
          <p:cNvSpPr/>
          <p:nvPr/>
        </p:nvSpPr>
        <p:spPr>
          <a:xfrm>
            <a:off x="1623864" y="879157"/>
            <a:ext cx="5919936"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Equation along altitude (z direction)</a:t>
            </a:r>
            <a:endParaRPr lang="en-US" sz="2600" b="0" dirty="0">
              <a:solidFill>
                <a:srgbClr val="0E7B04"/>
              </a:solidFill>
              <a:latin typeface="Cambria Math" panose="02040503050406030204" pitchFamily="18" charset="0"/>
            </a:endParaRPr>
          </a:p>
        </p:txBody>
      </p:sp>
      <p:sp>
        <p:nvSpPr>
          <p:cNvPr id="10" name="Rectangle 9">
            <a:extLst>
              <a:ext uri="{FF2B5EF4-FFF2-40B4-BE49-F238E27FC236}">
                <a16:creationId xmlns:a16="http://schemas.microsoft.com/office/drawing/2014/main" id="{DBB54016-C2AA-B74B-80EF-54FA4DBD3094}"/>
              </a:ext>
            </a:extLst>
          </p:cNvPr>
          <p:cNvSpPr/>
          <p:nvPr/>
        </p:nvSpPr>
        <p:spPr>
          <a:xfrm>
            <a:off x="1715701" y="2362200"/>
            <a:ext cx="5828099"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Equation along latitude (y direction)</a:t>
            </a:r>
            <a:endParaRPr lang="en-US" sz="2600" b="0" dirty="0">
              <a:solidFill>
                <a:srgbClr val="0E7B04"/>
              </a:solidFill>
              <a:latin typeface="Cambria Math" panose="02040503050406030204" pitchFamily="18" charset="0"/>
            </a:endParaRPr>
          </a:p>
        </p:txBody>
      </p:sp>
      <p:sp>
        <p:nvSpPr>
          <p:cNvPr id="11" name="Title 1">
            <a:extLst>
              <a:ext uri="{FF2B5EF4-FFF2-40B4-BE49-F238E27FC236}">
                <a16:creationId xmlns:a16="http://schemas.microsoft.com/office/drawing/2014/main" id="{4421D504-084E-C142-8674-0A07A1EBDB05}"/>
              </a:ext>
            </a:extLst>
          </p:cNvPr>
          <p:cNvSpPr txBox="1">
            <a:spLocks/>
          </p:cNvSpPr>
          <p:nvPr/>
        </p:nvSpPr>
        <p:spPr>
          <a:xfrm>
            <a:off x="1255776" y="192303"/>
            <a:ext cx="6632448" cy="609600"/>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Global Scale Wave Model</a:t>
            </a:r>
          </a:p>
        </p:txBody>
      </p:sp>
      <p:sp>
        <p:nvSpPr>
          <p:cNvPr id="12" name="Rectangle 11">
            <a:extLst>
              <a:ext uri="{FF2B5EF4-FFF2-40B4-BE49-F238E27FC236}">
                <a16:creationId xmlns:a16="http://schemas.microsoft.com/office/drawing/2014/main" id="{A6D44956-F883-4748-97AC-8B2E6272A2E8}"/>
              </a:ext>
            </a:extLst>
          </p:cNvPr>
          <p:cNvSpPr/>
          <p:nvPr/>
        </p:nvSpPr>
        <p:spPr>
          <a:xfrm>
            <a:off x="114468" y="5105400"/>
            <a:ext cx="8721684" cy="1107996"/>
          </a:xfrm>
          <a:prstGeom prst="rect">
            <a:avLst/>
          </a:prstGeom>
          <a:ln w="25400">
            <a:noFill/>
          </a:ln>
        </p:spPr>
        <p:txBody>
          <a:bodyPr wrap="square">
            <a:spAutoFit/>
          </a:bodyPr>
          <a:lstStyle/>
          <a:p>
            <a:pPr algn="ctr"/>
            <a:r>
              <a:rPr lang="en-US" sz="2200" b="0" dirty="0">
                <a:solidFill>
                  <a:srgbClr val="0070C0"/>
                </a:solidFill>
                <a:latin typeface="Cambria Math" panose="02040503050406030204" pitchFamily="18" charset="0"/>
              </a:rPr>
              <a:t>For each tidal component, decompose heating term into different Hough modes, and solve for the tidal responses in different modes. The full solution is the superposition of all the Hough modes. </a:t>
            </a:r>
          </a:p>
        </p:txBody>
      </p:sp>
    </p:spTree>
    <p:extLst>
      <p:ext uri="{BB962C8B-B14F-4D97-AF65-F5344CB8AC3E}">
        <p14:creationId xmlns:p14="http://schemas.microsoft.com/office/powerpoint/2010/main" val="2702928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7730D9-8981-E14F-B62B-E5E388893054}"/>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656D520F-57EA-B249-91DB-DD9CAC09BC1C}"/>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37E8443-A3F2-D946-9CD0-DDBCE76874AB}"/>
              </a:ext>
            </a:extLst>
          </p:cNvPr>
          <p:cNvSpPr>
            <a:spLocks noGrp="1"/>
          </p:cNvSpPr>
          <p:nvPr>
            <p:ph type="sldNum" sz="quarter" idx="12"/>
          </p:nvPr>
        </p:nvSpPr>
        <p:spPr/>
        <p:txBody>
          <a:bodyPr/>
          <a:lstStyle/>
          <a:p>
            <a:fld id="{B91A729D-F1A8-6B45-A5E7-FDC85B8DA35C}" type="slidenum">
              <a:rPr lang="en-US" smtClean="0"/>
              <a:pPr/>
              <a:t>12</a:t>
            </a:fld>
            <a:endParaRPr lang="en-US"/>
          </a:p>
        </p:txBody>
      </p:sp>
      <p:pic>
        <p:nvPicPr>
          <p:cNvPr id="7" name="Picture 6">
            <a:extLst>
              <a:ext uri="{FF2B5EF4-FFF2-40B4-BE49-F238E27FC236}">
                <a16:creationId xmlns:a16="http://schemas.microsoft.com/office/drawing/2014/main" id="{668E33B2-3B09-F441-B6CF-A865EFAF51CC}"/>
              </a:ext>
            </a:extLst>
          </p:cNvPr>
          <p:cNvPicPr>
            <a:picLocks noChangeAspect="1"/>
          </p:cNvPicPr>
          <p:nvPr/>
        </p:nvPicPr>
        <p:blipFill rotWithShape="1">
          <a:blip r:embed="rId2"/>
          <a:srcRect l="2427" b="44444"/>
          <a:stretch/>
        </p:blipFill>
        <p:spPr>
          <a:xfrm>
            <a:off x="152400" y="1557950"/>
            <a:ext cx="2807981" cy="3928450"/>
          </a:xfrm>
          <a:prstGeom prst="rect">
            <a:avLst/>
          </a:prstGeom>
        </p:spPr>
      </p:pic>
      <p:pic>
        <p:nvPicPr>
          <p:cNvPr id="8" name="Picture 7">
            <a:extLst>
              <a:ext uri="{FF2B5EF4-FFF2-40B4-BE49-F238E27FC236}">
                <a16:creationId xmlns:a16="http://schemas.microsoft.com/office/drawing/2014/main" id="{BA9A95B7-AD84-A747-BC77-C8F61043B066}"/>
              </a:ext>
            </a:extLst>
          </p:cNvPr>
          <p:cNvPicPr>
            <a:picLocks noChangeAspect="1"/>
          </p:cNvPicPr>
          <p:nvPr/>
        </p:nvPicPr>
        <p:blipFill rotWithShape="1">
          <a:blip r:embed="rId2"/>
          <a:srcRect t="55556"/>
          <a:stretch/>
        </p:blipFill>
        <p:spPr>
          <a:xfrm>
            <a:off x="2960381" y="1617214"/>
            <a:ext cx="2791047" cy="3048001"/>
          </a:xfrm>
          <a:prstGeom prst="rect">
            <a:avLst/>
          </a:prstGeom>
        </p:spPr>
      </p:pic>
      <p:sp>
        <p:nvSpPr>
          <p:cNvPr id="9" name="Title 1">
            <a:extLst>
              <a:ext uri="{FF2B5EF4-FFF2-40B4-BE49-F238E27FC236}">
                <a16:creationId xmlns:a16="http://schemas.microsoft.com/office/drawing/2014/main" id="{66FEF0CA-01B3-9148-809E-A979946840F0}"/>
              </a:ext>
            </a:extLst>
          </p:cNvPr>
          <p:cNvSpPr txBox="1">
            <a:spLocks/>
          </p:cNvSpPr>
          <p:nvPr/>
        </p:nvSpPr>
        <p:spPr>
          <a:xfrm>
            <a:off x="1368552" y="192303"/>
            <a:ext cx="6632448" cy="609600"/>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Global Scale Wave Model</a:t>
            </a:r>
          </a:p>
        </p:txBody>
      </p:sp>
      <p:pic>
        <p:nvPicPr>
          <p:cNvPr id="11" name="Picture 10">
            <a:extLst>
              <a:ext uri="{FF2B5EF4-FFF2-40B4-BE49-F238E27FC236}">
                <a16:creationId xmlns:a16="http://schemas.microsoft.com/office/drawing/2014/main" id="{25B5CD59-156C-DB4B-AD15-F7CBB55DD074}"/>
              </a:ext>
            </a:extLst>
          </p:cNvPr>
          <p:cNvPicPr>
            <a:picLocks noChangeAspect="1"/>
          </p:cNvPicPr>
          <p:nvPr/>
        </p:nvPicPr>
        <p:blipFill>
          <a:blip r:embed="rId3"/>
          <a:stretch>
            <a:fillRect/>
          </a:stretch>
        </p:blipFill>
        <p:spPr>
          <a:xfrm>
            <a:off x="5918199" y="1752600"/>
            <a:ext cx="3048001" cy="3048001"/>
          </a:xfrm>
          <a:prstGeom prst="rect">
            <a:avLst/>
          </a:prstGeom>
        </p:spPr>
      </p:pic>
      <p:sp>
        <p:nvSpPr>
          <p:cNvPr id="12" name="Rectangle 11">
            <a:extLst>
              <a:ext uri="{FF2B5EF4-FFF2-40B4-BE49-F238E27FC236}">
                <a16:creationId xmlns:a16="http://schemas.microsoft.com/office/drawing/2014/main" id="{FD5A6F37-6E4E-C14D-AC68-7EB401CF49B7}"/>
              </a:ext>
            </a:extLst>
          </p:cNvPr>
          <p:cNvSpPr/>
          <p:nvPr/>
        </p:nvSpPr>
        <p:spPr>
          <a:xfrm>
            <a:off x="413" y="1017905"/>
            <a:ext cx="5919936"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Hough Modes</a:t>
            </a:r>
            <a:endParaRPr lang="en-US" sz="2600" b="0" dirty="0">
              <a:solidFill>
                <a:srgbClr val="0E7B04"/>
              </a:solidFill>
              <a:latin typeface="Cambria Math" panose="02040503050406030204" pitchFamily="18" charset="0"/>
            </a:endParaRPr>
          </a:p>
        </p:txBody>
      </p:sp>
      <p:sp>
        <p:nvSpPr>
          <p:cNvPr id="13" name="Rectangle 12">
            <a:extLst>
              <a:ext uri="{FF2B5EF4-FFF2-40B4-BE49-F238E27FC236}">
                <a16:creationId xmlns:a16="http://schemas.microsoft.com/office/drawing/2014/main" id="{460CC282-4C8E-1E4A-867D-C372D8CD70D9}"/>
              </a:ext>
            </a:extLst>
          </p:cNvPr>
          <p:cNvSpPr/>
          <p:nvPr/>
        </p:nvSpPr>
        <p:spPr>
          <a:xfrm>
            <a:off x="4495800" y="1031557"/>
            <a:ext cx="5919936" cy="492443"/>
          </a:xfrm>
          <a:prstGeom prst="rect">
            <a:avLst/>
          </a:prstGeom>
          <a:ln w="25400">
            <a:noFill/>
          </a:ln>
        </p:spPr>
        <p:txBody>
          <a:bodyPr wrap="square">
            <a:spAutoFit/>
          </a:bodyPr>
          <a:lstStyle/>
          <a:p>
            <a:pPr algn="ctr"/>
            <a:r>
              <a:rPr lang="en-US" sz="2600" dirty="0">
                <a:solidFill>
                  <a:srgbClr val="0E7B04"/>
                </a:solidFill>
                <a:latin typeface="Cambria Math" panose="02040503050406030204" pitchFamily="18" charset="0"/>
              </a:rPr>
              <a:t>Temperature DW1</a:t>
            </a:r>
            <a:endParaRPr lang="en-US" sz="2600" b="0" dirty="0">
              <a:solidFill>
                <a:srgbClr val="0E7B04"/>
              </a:solidFill>
              <a:latin typeface="Cambria Math" panose="02040503050406030204" pitchFamily="18" charset="0"/>
            </a:endParaRPr>
          </a:p>
        </p:txBody>
      </p:sp>
      <p:sp>
        <p:nvSpPr>
          <p:cNvPr id="14" name="TextBox 13">
            <a:extLst>
              <a:ext uri="{FF2B5EF4-FFF2-40B4-BE49-F238E27FC236}">
                <a16:creationId xmlns:a16="http://schemas.microsoft.com/office/drawing/2014/main" id="{81D712E8-966D-F347-AF5F-4E52648FFA12}"/>
              </a:ext>
            </a:extLst>
          </p:cNvPr>
          <p:cNvSpPr txBox="1"/>
          <p:nvPr/>
        </p:nvSpPr>
        <p:spPr>
          <a:xfrm>
            <a:off x="3505200" y="4758429"/>
            <a:ext cx="3098799" cy="369332"/>
          </a:xfrm>
          <a:prstGeom prst="rect">
            <a:avLst/>
          </a:prstGeom>
          <a:noFill/>
        </p:spPr>
        <p:txBody>
          <a:bodyPr wrap="square" rtlCol="0">
            <a:spAutoFit/>
          </a:bodyPr>
          <a:lstStyle/>
          <a:p>
            <a:r>
              <a:rPr lang="en-US" sz="1800" dirty="0">
                <a:solidFill>
                  <a:srgbClr val="0070C0"/>
                </a:solidFill>
                <a:latin typeface="+mn-lt"/>
              </a:rPr>
              <a:t>Forbes, 1995</a:t>
            </a:r>
          </a:p>
        </p:txBody>
      </p:sp>
      <p:sp>
        <p:nvSpPr>
          <p:cNvPr id="15" name="Rectangle 14">
            <a:extLst>
              <a:ext uri="{FF2B5EF4-FFF2-40B4-BE49-F238E27FC236}">
                <a16:creationId xmlns:a16="http://schemas.microsoft.com/office/drawing/2014/main" id="{AAA1EEF6-CD54-FF4C-9B7D-31EE1D3479EB}"/>
              </a:ext>
            </a:extLst>
          </p:cNvPr>
          <p:cNvSpPr/>
          <p:nvPr/>
        </p:nvSpPr>
        <p:spPr>
          <a:xfrm>
            <a:off x="748432" y="5715000"/>
            <a:ext cx="7494736" cy="492443"/>
          </a:xfrm>
          <a:prstGeom prst="rect">
            <a:avLst/>
          </a:prstGeom>
          <a:ln w="25400">
            <a:noFill/>
          </a:ln>
        </p:spPr>
        <p:txBody>
          <a:bodyPr wrap="square">
            <a:spAutoFit/>
          </a:bodyPr>
          <a:lstStyle/>
          <a:p>
            <a:pPr algn="ctr"/>
            <a:r>
              <a:rPr lang="en-US" sz="2600" dirty="0">
                <a:latin typeface="Cambria Math" panose="02040503050406030204" pitchFamily="18" charset="0"/>
              </a:rPr>
              <a:t>Spherical coordinate: Legendre functions</a:t>
            </a:r>
            <a:endParaRPr lang="en-US" sz="2600" b="0" dirty="0">
              <a:latin typeface="Cambria Math" panose="02040503050406030204" pitchFamily="18" charset="0"/>
            </a:endParaRPr>
          </a:p>
        </p:txBody>
      </p:sp>
    </p:spTree>
    <p:extLst>
      <p:ext uri="{BB962C8B-B14F-4D97-AF65-F5344CB8AC3E}">
        <p14:creationId xmlns:p14="http://schemas.microsoft.com/office/powerpoint/2010/main" val="3221928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33AA80-8309-C049-931D-6541C976C68E}"/>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C5FFD904-27A9-2840-A6EA-B1095DFD885E}"/>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0ED3A6FF-6932-104A-8D31-709AD2E72F9B}"/>
              </a:ext>
            </a:extLst>
          </p:cNvPr>
          <p:cNvSpPr>
            <a:spLocks noGrp="1"/>
          </p:cNvSpPr>
          <p:nvPr>
            <p:ph type="sldNum" sz="quarter" idx="12"/>
          </p:nvPr>
        </p:nvSpPr>
        <p:spPr/>
        <p:txBody>
          <a:bodyPr/>
          <a:lstStyle/>
          <a:p>
            <a:fld id="{B91A729D-F1A8-6B45-A5E7-FDC85B8DA35C}" type="slidenum">
              <a:rPr lang="en-US" smtClean="0"/>
              <a:pPr/>
              <a:t>13</a:t>
            </a:fld>
            <a:endParaRPr lang="en-US"/>
          </a:p>
        </p:txBody>
      </p:sp>
      <p:sp>
        <p:nvSpPr>
          <p:cNvPr id="5" name="Title 1">
            <a:extLst>
              <a:ext uri="{FF2B5EF4-FFF2-40B4-BE49-F238E27FC236}">
                <a16:creationId xmlns:a16="http://schemas.microsoft.com/office/drawing/2014/main" id="{3BC078AD-96B7-DF4A-B7F4-0B55412C38F1}"/>
              </a:ext>
            </a:extLst>
          </p:cNvPr>
          <p:cNvSpPr txBox="1">
            <a:spLocks/>
          </p:cNvSpPr>
          <p:nvPr/>
        </p:nvSpPr>
        <p:spPr>
          <a:xfrm>
            <a:off x="990600" y="228600"/>
            <a:ext cx="7354824" cy="1050924"/>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solidFill>
                  <a:srgbClr val="C00000"/>
                </a:solidFill>
                <a:latin typeface="Copperplate" panose="02000504000000020004" pitchFamily="2" charset="77"/>
              </a:rPr>
              <a:t>Climatological Tidal Model of the Thermosphere (CTMT)</a:t>
            </a:r>
          </a:p>
        </p:txBody>
      </p:sp>
      <p:sp>
        <p:nvSpPr>
          <p:cNvPr id="6" name="TextBox 5">
            <a:extLst>
              <a:ext uri="{FF2B5EF4-FFF2-40B4-BE49-F238E27FC236}">
                <a16:creationId xmlns:a16="http://schemas.microsoft.com/office/drawing/2014/main" id="{FA67A76E-B941-9941-859C-81264C6BE7EA}"/>
              </a:ext>
            </a:extLst>
          </p:cNvPr>
          <p:cNvSpPr txBox="1"/>
          <p:nvPr/>
        </p:nvSpPr>
        <p:spPr>
          <a:xfrm>
            <a:off x="272796" y="5181600"/>
            <a:ext cx="8598408" cy="1938992"/>
          </a:xfrm>
          <a:prstGeom prst="rect">
            <a:avLst/>
          </a:prstGeom>
          <a:noFill/>
        </p:spPr>
        <p:txBody>
          <a:bodyPr wrap="square" rtlCol="0">
            <a:spAutoFit/>
          </a:bodyPr>
          <a:lstStyle/>
          <a:p>
            <a:r>
              <a:rPr lang="en-US" sz="2000" dirty="0" err="1">
                <a:latin typeface="+mn-lt"/>
              </a:rPr>
              <a:t>Oberheide</a:t>
            </a:r>
            <a:r>
              <a:rPr lang="en-US" sz="2000" dirty="0">
                <a:latin typeface="+mn-lt"/>
              </a:rPr>
              <a:t>, J., J. M. Forbes, X. Zhang, and S. L. </a:t>
            </a:r>
            <a:r>
              <a:rPr lang="en-US" sz="2000" dirty="0" err="1">
                <a:latin typeface="+mn-lt"/>
              </a:rPr>
              <a:t>Bruinsma</a:t>
            </a:r>
            <a:r>
              <a:rPr lang="en-US" sz="2000" dirty="0">
                <a:latin typeface="+mn-lt"/>
              </a:rPr>
              <a:t>, Climatology of upward propagating diurnal and semidiurnal tides in the thermosphere, </a:t>
            </a:r>
            <a:r>
              <a:rPr lang="en-US" sz="2000" i="1" dirty="0">
                <a:latin typeface="+mn-lt"/>
              </a:rPr>
              <a:t>J. </a:t>
            </a:r>
            <a:r>
              <a:rPr lang="en-US" sz="2000" i="1" dirty="0" err="1">
                <a:latin typeface="+mn-lt"/>
              </a:rPr>
              <a:t>Geophys</a:t>
            </a:r>
            <a:r>
              <a:rPr lang="en-US" sz="2000" i="1" dirty="0">
                <a:latin typeface="+mn-lt"/>
              </a:rPr>
              <a:t>. Res., 116, A11306, </a:t>
            </a:r>
            <a:r>
              <a:rPr lang="en-US" sz="2000" i="1" dirty="0">
                <a:latin typeface="+mn-lt"/>
                <a:hlinkClick r:id="rId2"/>
              </a:rPr>
              <a:t>doi:10.1029/2011JA016784</a:t>
            </a:r>
            <a:r>
              <a:rPr lang="en-US" sz="2000" i="1" dirty="0">
                <a:latin typeface="+mn-lt"/>
              </a:rPr>
              <a:t>, 2011.</a:t>
            </a:r>
            <a:br>
              <a:rPr lang="en-US" sz="2000" dirty="0">
                <a:latin typeface="+mn-lt"/>
              </a:rPr>
            </a:br>
            <a:endParaRPr lang="en-US" sz="2000" dirty="0">
              <a:latin typeface="+mn-lt"/>
            </a:endParaRPr>
          </a:p>
          <a:p>
            <a:br>
              <a:rPr lang="en-US" sz="2000" dirty="0">
                <a:latin typeface="+mn-lt"/>
              </a:rPr>
            </a:br>
            <a:endParaRPr lang="en-US" sz="2000" dirty="0">
              <a:latin typeface="+mn-lt"/>
            </a:endParaRPr>
          </a:p>
        </p:txBody>
      </p:sp>
      <p:pic>
        <p:nvPicPr>
          <p:cNvPr id="8" name="Picture 7">
            <a:extLst>
              <a:ext uri="{FF2B5EF4-FFF2-40B4-BE49-F238E27FC236}">
                <a16:creationId xmlns:a16="http://schemas.microsoft.com/office/drawing/2014/main" id="{9BBE14EA-03F8-0940-920E-C3ED1B9BF17B}"/>
              </a:ext>
            </a:extLst>
          </p:cNvPr>
          <p:cNvPicPr>
            <a:picLocks noChangeAspect="1"/>
          </p:cNvPicPr>
          <p:nvPr/>
        </p:nvPicPr>
        <p:blipFill>
          <a:blip r:embed="rId3"/>
          <a:stretch>
            <a:fillRect/>
          </a:stretch>
        </p:blipFill>
        <p:spPr>
          <a:xfrm>
            <a:off x="520192" y="1748744"/>
            <a:ext cx="8153400" cy="3078981"/>
          </a:xfrm>
          <a:prstGeom prst="rect">
            <a:avLst/>
          </a:prstGeom>
        </p:spPr>
      </p:pic>
    </p:spTree>
    <p:extLst>
      <p:ext uri="{BB962C8B-B14F-4D97-AF65-F5344CB8AC3E}">
        <p14:creationId xmlns:p14="http://schemas.microsoft.com/office/powerpoint/2010/main" val="401666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A981F8-F2E9-2445-9BDB-B1F2F4558C16}"/>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0DFF2BD8-637C-0247-9ECD-4FE1AD08B264}"/>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A223F9CD-AB86-D340-812C-1C62E5A08BA8}"/>
              </a:ext>
            </a:extLst>
          </p:cNvPr>
          <p:cNvSpPr>
            <a:spLocks noGrp="1"/>
          </p:cNvSpPr>
          <p:nvPr>
            <p:ph type="sldNum" sz="quarter" idx="12"/>
          </p:nvPr>
        </p:nvSpPr>
        <p:spPr/>
        <p:txBody>
          <a:bodyPr/>
          <a:lstStyle/>
          <a:p>
            <a:fld id="{B91A729D-F1A8-6B45-A5E7-FDC85B8DA35C}" type="slidenum">
              <a:rPr lang="en-US" smtClean="0"/>
              <a:pPr/>
              <a:t>14</a:t>
            </a:fld>
            <a:endParaRPr lang="en-US"/>
          </a:p>
        </p:txBody>
      </p:sp>
      <p:sp>
        <p:nvSpPr>
          <p:cNvPr id="5" name="Title 1">
            <a:extLst>
              <a:ext uri="{FF2B5EF4-FFF2-40B4-BE49-F238E27FC236}">
                <a16:creationId xmlns:a16="http://schemas.microsoft.com/office/drawing/2014/main" id="{89A12C27-44B0-7B43-8096-6B87CA277EED}"/>
              </a:ext>
            </a:extLst>
          </p:cNvPr>
          <p:cNvSpPr txBox="1">
            <a:spLocks/>
          </p:cNvSpPr>
          <p:nvPr/>
        </p:nvSpPr>
        <p:spPr>
          <a:xfrm>
            <a:off x="990600" y="152400"/>
            <a:ext cx="7354824" cy="1140903"/>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sz="3000" dirty="0">
                <a:solidFill>
                  <a:srgbClr val="C00000"/>
                </a:solidFill>
                <a:latin typeface="Copperplate" panose="02000504000000020004" pitchFamily="2" charset="77"/>
              </a:rPr>
              <a:t>Climatological Tidal Model of the Thermosphere (CTMT)</a:t>
            </a:r>
          </a:p>
        </p:txBody>
      </p:sp>
      <p:pic>
        <p:nvPicPr>
          <p:cNvPr id="7" name="Picture 6">
            <a:extLst>
              <a:ext uri="{FF2B5EF4-FFF2-40B4-BE49-F238E27FC236}">
                <a16:creationId xmlns:a16="http://schemas.microsoft.com/office/drawing/2014/main" id="{C2B516BC-50C1-B047-AABF-02F33E467573}"/>
              </a:ext>
            </a:extLst>
          </p:cNvPr>
          <p:cNvPicPr>
            <a:picLocks noChangeAspect="1"/>
          </p:cNvPicPr>
          <p:nvPr/>
        </p:nvPicPr>
        <p:blipFill>
          <a:blip r:embed="rId2"/>
          <a:stretch>
            <a:fillRect/>
          </a:stretch>
        </p:blipFill>
        <p:spPr>
          <a:xfrm>
            <a:off x="609600" y="1293303"/>
            <a:ext cx="8062976" cy="5031297"/>
          </a:xfrm>
          <a:prstGeom prst="rect">
            <a:avLst/>
          </a:prstGeom>
        </p:spPr>
      </p:pic>
    </p:spTree>
    <p:extLst>
      <p:ext uri="{BB962C8B-B14F-4D97-AF65-F5344CB8AC3E}">
        <p14:creationId xmlns:p14="http://schemas.microsoft.com/office/powerpoint/2010/main" val="3680505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D6BCE-00B4-BA4B-8BB1-4FDF87386DAB}"/>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01CB2B6B-CF14-8743-A6DE-B52ABBF12CE4}"/>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0FDC79EF-2AC4-2B45-B2A2-05A2A46C9A1D}"/>
              </a:ext>
            </a:extLst>
          </p:cNvPr>
          <p:cNvSpPr>
            <a:spLocks noGrp="1"/>
          </p:cNvSpPr>
          <p:nvPr>
            <p:ph type="sldNum" sz="quarter" idx="12"/>
          </p:nvPr>
        </p:nvSpPr>
        <p:spPr/>
        <p:txBody>
          <a:bodyPr/>
          <a:lstStyle/>
          <a:p>
            <a:fld id="{B91A729D-F1A8-6B45-A5E7-FDC85B8DA35C}" type="slidenum">
              <a:rPr lang="en-US" smtClean="0"/>
              <a:pPr/>
              <a:t>15</a:t>
            </a:fld>
            <a:endParaRPr lang="en-US"/>
          </a:p>
        </p:txBody>
      </p:sp>
      <p:pic>
        <p:nvPicPr>
          <p:cNvPr id="7" name="Picture 6">
            <a:extLst>
              <a:ext uri="{FF2B5EF4-FFF2-40B4-BE49-F238E27FC236}">
                <a16:creationId xmlns:a16="http://schemas.microsoft.com/office/drawing/2014/main" id="{3F10A907-6E35-AF49-AE1D-40811658B4D6}"/>
              </a:ext>
            </a:extLst>
          </p:cNvPr>
          <p:cNvPicPr>
            <a:picLocks noChangeAspect="1"/>
          </p:cNvPicPr>
          <p:nvPr/>
        </p:nvPicPr>
        <p:blipFill rotWithShape="1">
          <a:blip r:embed="rId2">
            <a:extLst>
              <a:ext uri="{28A0092B-C50C-407E-A947-70E740481C1C}">
                <a14:useLocalDpi xmlns:a14="http://schemas.microsoft.com/office/drawing/2010/main" val="0"/>
              </a:ext>
            </a:extLst>
          </a:blip>
          <a:srcRect t="1675" r="3161" b="61144"/>
          <a:stretch/>
        </p:blipFill>
        <p:spPr>
          <a:xfrm>
            <a:off x="75348" y="1513235"/>
            <a:ext cx="8916252" cy="4430365"/>
          </a:xfrm>
          <a:prstGeom prst="rect">
            <a:avLst/>
          </a:prstGeom>
        </p:spPr>
      </p:pic>
      <p:sp>
        <p:nvSpPr>
          <p:cNvPr id="8" name="Title 1">
            <a:extLst>
              <a:ext uri="{FF2B5EF4-FFF2-40B4-BE49-F238E27FC236}">
                <a16:creationId xmlns:a16="http://schemas.microsoft.com/office/drawing/2014/main" id="{42C549DE-975E-AA46-ABE6-C36E281C50E8}"/>
              </a:ext>
            </a:extLst>
          </p:cNvPr>
          <p:cNvSpPr txBox="1">
            <a:spLocks/>
          </p:cNvSpPr>
          <p:nvPr/>
        </p:nvSpPr>
        <p:spPr>
          <a:xfrm>
            <a:off x="530286" y="92076"/>
            <a:ext cx="808342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70C0"/>
                </a:solidFill>
              </a:rPr>
              <a:t>TIEGCM </a:t>
            </a:r>
            <a:br>
              <a:rPr lang="en-US" sz="2200" b="1" dirty="0">
                <a:solidFill>
                  <a:srgbClr val="0070C0"/>
                </a:solidFill>
              </a:rPr>
            </a:br>
            <a:r>
              <a:rPr lang="en-US" sz="2200" b="1" dirty="0">
                <a:solidFill>
                  <a:srgbClr val="0070C0"/>
                </a:solidFill>
              </a:rPr>
              <a:t>(Thermosphere Ionosphere Electrodynamics General Circulation Model)</a:t>
            </a:r>
          </a:p>
        </p:txBody>
      </p:sp>
    </p:spTree>
    <p:extLst>
      <p:ext uri="{BB962C8B-B14F-4D97-AF65-F5344CB8AC3E}">
        <p14:creationId xmlns:p14="http://schemas.microsoft.com/office/powerpoint/2010/main" val="836362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1EFE1D-9AB6-D54C-BF8B-A7258E2EC6AE}"/>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B8A9A617-0290-0D4E-BD5E-5BABD4C8CC5B}"/>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F3090AFB-0C29-0144-9622-25491A79F73C}"/>
              </a:ext>
            </a:extLst>
          </p:cNvPr>
          <p:cNvSpPr>
            <a:spLocks noGrp="1"/>
          </p:cNvSpPr>
          <p:nvPr>
            <p:ph type="sldNum" sz="quarter" idx="12"/>
          </p:nvPr>
        </p:nvSpPr>
        <p:spPr/>
        <p:txBody>
          <a:bodyPr/>
          <a:lstStyle/>
          <a:p>
            <a:fld id="{B91A729D-F1A8-6B45-A5E7-FDC85B8DA35C}" type="slidenum">
              <a:rPr lang="en-US" smtClean="0"/>
              <a:pPr/>
              <a:t>16</a:t>
            </a:fld>
            <a:endParaRPr lang="en-US"/>
          </a:p>
        </p:txBody>
      </p:sp>
      <p:pic>
        <p:nvPicPr>
          <p:cNvPr id="5" name="Picture 4">
            <a:extLst>
              <a:ext uri="{FF2B5EF4-FFF2-40B4-BE49-F238E27FC236}">
                <a16:creationId xmlns:a16="http://schemas.microsoft.com/office/drawing/2014/main" id="{F9C1FBF6-2F66-F743-9701-8DBD4F0BD5B4}"/>
              </a:ext>
            </a:extLst>
          </p:cNvPr>
          <p:cNvPicPr>
            <a:picLocks noChangeAspect="1"/>
          </p:cNvPicPr>
          <p:nvPr/>
        </p:nvPicPr>
        <p:blipFill rotWithShape="1">
          <a:blip r:embed="rId2">
            <a:extLst>
              <a:ext uri="{28A0092B-C50C-407E-A947-70E740481C1C}">
                <a14:useLocalDpi xmlns:a14="http://schemas.microsoft.com/office/drawing/2010/main" val="0"/>
              </a:ext>
            </a:extLst>
          </a:blip>
          <a:srcRect l="-1495" t="39866" r="4656" b="-13053"/>
          <a:stretch/>
        </p:blipFill>
        <p:spPr>
          <a:xfrm>
            <a:off x="304800" y="218276"/>
            <a:ext cx="8346744" cy="8163724"/>
          </a:xfrm>
          <a:prstGeom prst="rect">
            <a:avLst/>
          </a:prstGeom>
        </p:spPr>
      </p:pic>
    </p:spTree>
    <p:extLst>
      <p:ext uri="{BB962C8B-B14F-4D97-AF65-F5344CB8AC3E}">
        <p14:creationId xmlns:p14="http://schemas.microsoft.com/office/powerpoint/2010/main" val="3646853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677E94-B724-4D4D-9428-69A19B98E2C3}"/>
              </a:ext>
            </a:extLst>
          </p:cNvPr>
          <p:cNvSpPr>
            <a:spLocks noGrp="1"/>
          </p:cNvSpPr>
          <p:nvPr>
            <p:ph type="dt" sz="half" idx="10"/>
          </p:nvPr>
        </p:nvSpPr>
        <p:spPr>
          <a:xfrm>
            <a:off x="5791200" y="6404984"/>
            <a:ext cx="3044952" cy="365760"/>
          </a:xfrm>
        </p:spPr>
        <p:txBody>
          <a:bodyPr/>
          <a:lstStyle/>
          <a:p>
            <a:pPr>
              <a:defRPr/>
            </a:pPr>
            <a:r>
              <a:rPr lang="en-US"/>
              <a:t>11/05/20</a:t>
            </a:r>
          </a:p>
        </p:txBody>
      </p:sp>
      <p:sp>
        <p:nvSpPr>
          <p:cNvPr id="3" name="Footer Placeholder 2">
            <a:extLst>
              <a:ext uri="{FF2B5EF4-FFF2-40B4-BE49-F238E27FC236}">
                <a16:creationId xmlns:a16="http://schemas.microsoft.com/office/drawing/2014/main" id="{57BC61ED-BC90-0B4B-9961-5E2394DCFF94}"/>
              </a:ext>
            </a:extLst>
          </p:cNvPr>
          <p:cNvSpPr>
            <a:spLocks noGrp="1"/>
          </p:cNvSpPr>
          <p:nvPr>
            <p:ph type="ftr" sz="quarter" idx="11"/>
          </p:nvPr>
        </p:nvSpPr>
        <p:spPr>
          <a:xfrm>
            <a:off x="304800" y="6410848"/>
            <a:ext cx="3581400" cy="365760"/>
          </a:xfrm>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27BB0FC3-8314-8041-8108-A5623E699B4F}"/>
              </a:ext>
            </a:extLst>
          </p:cNvPr>
          <p:cNvSpPr>
            <a:spLocks noGrp="1"/>
          </p:cNvSpPr>
          <p:nvPr>
            <p:ph type="sldNum" sz="quarter" idx="12"/>
          </p:nvPr>
        </p:nvSpPr>
        <p:spPr>
          <a:xfrm>
            <a:off x="4267200" y="6324600"/>
            <a:ext cx="609600" cy="441324"/>
          </a:xfrm>
        </p:spPr>
        <p:txBody>
          <a:bodyPr/>
          <a:lstStyle/>
          <a:p>
            <a:fld id="{B91A729D-F1A8-6B45-A5E7-FDC85B8DA35C}" type="slidenum">
              <a:rPr lang="en-US" smtClean="0"/>
              <a:pPr/>
              <a:t>17</a:t>
            </a:fld>
            <a:endParaRPr lang="en-US"/>
          </a:p>
        </p:txBody>
      </p:sp>
      <p:sp>
        <p:nvSpPr>
          <p:cNvPr id="5" name="Title 1">
            <a:extLst>
              <a:ext uri="{FF2B5EF4-FFF2-40B4-BE49-F238E27FC236}">
                <a16:creationId xmlns:a16="http://schemas.microsoft.com/office/drawing/2014/main" id="{EAB5E904-7D98-5040-A165-8B7829425CBA}"/>
              </a:ext>
            </a:extLst>
          </p:cNvPr>
          <p:cNvSpPr txBox="1">
            <a:spLocks/>
          </p:cNvSpPr>
          <p:nvPr/>
        </p:nvSpPr>
        <p:spPr>
          <a:xfrm>
            <a:off x="530286" y="304800"/>
            <a:ext cx="8083427"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dirty="0">
                <a:solidFill>
                  <a:srgbClr val="0070C0"/>
                </a:solidFill>
              </a:rPr>
              <a:t>TIEGCM </a:t>
            </a:r>
            <a:br>
              <a:rPr lang="en-US" sz="2600" b="1" dirty="0">
                <a:solidFill>
                  <a:srgbClr val="0070C0"/>
                </a:solidFill>
              </a:rPr>
            </a:br>
            <a:r>
              <a:rPr lang="en-US" sz="2600" b="1" dirty="0">
                <a:solidFill>
                  <a:srgbClr val="0070C0"/>
                </a:solidFill>
              </a:rPr>
              <a:t>(Numerical Scheme</a:t>
            </a:r>
            <a:r>
              <a:rPr lang="zh-CN" altLang="en-US" sz="2600" b="1" dirty="0">
                <a:solidFill>
                  <a:srgbClr val="0070C0"/>
                </a:solidFill>
              </a:rPr>
              <a:t> </a:t>
            </a:r>
            <a:r>
              <a:rPr lang="en-US" altLang="zh-CN" sz="2600" b="1" dirty="0">
                <a:solidFill>
                  <a:srgbClr val="0070C0"/>
                </a:solidFill>
              </a:rPr>
              <a:t>Examples</a:t>
            </a:r>
            <a:r>
              <a:rPr lang="en-US" sz="2600" b="1" dirty="0">
                <a:solidFill>
                  <a:srgbClr val="0070C0"/>
                </a:solidFill>
              </a:rPr>
              <a:t>)</a:t>
            </a:r>
          </a:p>
        </p:txBody>
      </p:sp>
      <p:pic>
        <p:nvPicPr>
          <p:cNvPr id="7" name="Picture 6">
            <a:extLst>
              <a:ext uri="{FF2B5EF4-FFF2-40B4-BE49-F238E27FC236}">
                <a16:creationId xmlns:a16="http://schemas.microsoft.com/office/drawing/2014/main" id="{7B98938B-35AD-2F4F-8BAB-3401AF706D8A}"/>
              </a:ext>
            </a:extLst>
          </p:cNvPr>
          <p:cNvPicPr>
            <a:picLocks noChangeAspect="1"/>
          </p:cNvPicPr>
          <p:nvPr/>
        </p:nvPicPr>
        <p:blipFill>
          <a:blip r:embed="rId2"/>
          <a:stretch>
            <a:fillRect/>
          </a:stretch>
        </p:blipFill>
        <p:spPr>
          <a:xfrm>
            <a:off x="301687" y="1364278"/>
            <a:ext cx="8613713" cy="2445722"/>
          </a:xfrm>
          <a:prstGeom prst="rect">
            <a:avLst/>
          </a:prstGeom>
        </p:spPr>
      </p:pic>
      <p:pic>
        <p:nvPicPr>
          <p:cNvPr id="9" name="Picture 8">
            <a:extLst>
              <a:ext uri="{FF2B5EF4-FFF2-40B4-BE49-F238E27FC236}">
                <a16:creationId xmlns:a16="http://schemas.microsoft.com/office/drawing/2014/main" id="{71C8F0A8-507F-814F-BE44-950E105A4708}"/>
              </a:ext>
            </a:extLst>
          </p:cNvPr>
          <p:cNvPicPr>
            <a:picLocks noChangeAspect="1"/>
          </p:cNvPicPr>
          <p:nvPr/>
        </p:nvPicPr>
        <p:blipFill>
          <a:blip r:embed="rId3"/>
          <a:stretch>
            <a:fillRect/>
          </a:stretch>
        </p:blipFill>
        <p:spPr>
          <a:xfrm>
            <a:off x="304800" y="4267200"/>
            <a:ext cx="8562655" cy="2043503"/>
          </a:xfrm>
          <a:prstGeom prst="rect">
            <a:avLst/>
          </a:prstGeom>
        </p:spPr>
      </p:pic>
      <p:sp>
        <p:nvSpPr>
          <p:cNvPr id="14" name="TextBox 13">
            <a:extLst>
              <a:ext uri="{FF2B5EF4-FFF2-40B4-BE49-F238E27FC236}">
                <a16:creationId xmlns:a16="http://schemas.microsoft.com/office/drawing/2014/main" id="{EA2BC882-C412-AD47-9883-20758AB10016}"/>
              </a:ext>
            </a:extLst>
          </p:cNvPr>
          <p:cNvSpPr txBox="1"/>
          <p:nvPr/>
        </p:nvSpPr>
        <p:spPr>
          <a:xfrm>
            <a:off x="5885411" y="1524000"/>
            <a:ext cx="3048000" cy="446276"/>
          </a:xfrm>
          <a:prstGeom prst="rect">
            <a:avLst/>
          </a:prstGeom>
          <a:noFill/>
        </p:spPr>
        <p:txBody>
          <a:bodyPr wrap="square" rtlCol="0">
            <a:spAutoFit/>
          </a:bodyPr>
          <a:lstStyle/>
          <a:p>
            <a:r>
              <a:rPr lang="en-US" sz="2300" dirty="0">
                <a:solidFill>
                  <a:srgbClr val="C00000"/>
                </a:solidFill>
              </a:rPr>
              <a:t>Zonal Momentum</a:t>
            </a:r>
          </a:p>
        </p:txBody>
      </p:sp>
      <p:sp>
        <p:nvSpPr>
          <p:cNvPr id="15" name="TextBox 14">
            <a:extLst>
              <a:ext uri="{FF2B5EF4-FFF2-40B4-BE49-F238E27FC236}">
                <a16:creationId xmlns:a16="http://schemas.microsoft.com/office/drawing/2014/main" id="{3B959B02-F21D-174C-BC11-7631212A1762}"/>
              </a:ext>
            </a:extLst>
          </p:cNvPr>
          <p:cNvSpPr txBox="1"/>
          <p:nvPr/>
        </p:nvSpPr>
        <p:spPr>
          <a:xfrm>
            <a:off x="5381105" y="3884340"/>
            <a:ext cx="4056611" cy="446276"/>
          </a:xfrm>
          <a:prstGeom prst="rect">
            <a:avLst/>
          </a:prstGeom>
          <a:noFill/>
        </p:spPr>
        <p:txBody>
          <a:bodyPr wrap="square" rtlCol="0">
            <a:spAutoFit/>
          </a:bodyPr>
          <a:lstStyle/>
          <a:p>
            <a:r>
              <a:rPr lang="en-US" sz="2300" dirty="0">
                <a:solidFill>
                  <a:srgbClr val="C00000"/>
                </a:solidFill>
              </a:rPr>
              <a:t>Meridional Momentum</a:t>
            </a:r>
          </a:p>
        </p:txBody>
      </p:sp>
    </p:spTree>
    <p:extLst>
      <p:ext uri="{BB962C8B-B14F-4D97-AF65-F5344CB8AC3E}">
        <p14:creationId xmlns:p14="http://schemas.microsoft.com/office/powerpoint/2010/main" val="315523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F1882C-967B-2049-B3D5-3015DD7EE6D5}"/>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01F4BCFC-8B46-F34C-9FCB-38716722499E}"/>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1F46EA67-2235-4047-B45E-E36C75E73904}"/>
              </a:ext>
            </a:extLst>
          </p:cNvPr>
          <p:cNvSpPr>
            <a:spLocks noGrp="1"/>
          </p:cNvSpPr>
          <p:nvPr>
            <p:ph type="sldNum" sz="quarter" idx="12"/>
          </p:nvPr>
        </p:nvSpPr>
        <p:spPr/>
        <p:txBody>
          <a:bodyPr/>
          <a:lstStyle/>
          <a:p>
            <a:fld id="{B91A729D-F1A8-6B45-A5E7-FDC85B8DA35C}" type="slidenum">
              <a:rPr lang="en-US" smtClean="0"/>
              <a:pPr/>
              <a:t>18</a:t>
            </a:fld>
            <a:endParaRPr lang="en-US"/>
          </a:p>
        </p:txBody>
      </p:sp>
      <p:pic>
        <p:nvPicPr>
          <p:cNvPr id="5" name="Picture 4">
            <a:extLst>
              <a:ext uri="{FF2B5EF4-FFF2-40B4-BE49-F238E27FC236}">
                <a16:creationId xmlns:a16="http://schemas.microsoft.com/office/drawing/2014/main" id="{1E8DDE7D-8F39-9048-AD69-646580777CB4}"/>
              </a:ext>
            </a:extLst>
          </p:cNvPr>
          <p:cNvPicPr>
            <a:picLocks noChangeAspect="1"/>
          </p:cNvPicPr>
          <p:nvPr/>
        </p:nvPicPr>
        <p:blipFill>
          <a:blip r:embed="rId2"/>
          <a:stretch>
            <a:fillRect/>
          </a:stretch>
        </p:blipFill>
        <p:spPr>
          <a:xfrm>
            <a:off x="814599" y="2927626"/>
            <a:ext cx="7861799" cy="3422975"/>
          </a:xfrm>
          <a:prstGeom prst="rect">
            <a:avLst/>
          </a:prstGeom>
        </p:spPr>
      </p:pic>
      <p:pic>
        <p:nvPicPr>
          <p:cNvPr id="6" name="Picture 5">
            <a:extLst>
              <a:ext uri="{FF2B5EF4-FFF2-40B4-BE49-F238E27FC236}">
                <a16:creationId xmlns:a16="http://schemas.microsoft.com/office/drawing/2014/main" id="{C38F65F7-F7EA-EF4D-9A28-58F08C165AB9}"/>
              </a:ext>
            </a:extLst>
          </p:cNvPr>
          <p:cNvPicPr>
            <a:picLocks noChangeAspect="1"/>
          </p:cNvPicPr>
          <p:nvPr/>
        </p:nvPicPr>
        <p:blipFill rotWithShape="1">
          <a:blip r:embed="rId3"/>
          <a:srcRect l="5269" b="30664"/>
          <a:stretch/>
        </p:blipFill>
        <p:spPr>
          <a:xfrm>
            <a:off x="523207" y="579111"/>
            <a:ext cx="8392193" cy="1983582"/>
          </a:xfrm>
          <a:prstGeom prst="rect">
            <a:avLst/>
          </a:prstGeom>
        </p:spPr>
      </p:pic>
      <p:sp>
        <p:nvSpPr>
          <p:cNvPr id="7" name="TextBox 6">
            <a:extLst>
              <a:ext uri="{FF2B5EF4-FFF2-40B4-BE49-F238E27FC236}">
                <a16:creationId xmlns:a16="http://schemas.microsoft.com/office/drawing/2014/main" id="{663AAE12-E9BF-134F-A3E1-B6FA25E2B134}"/>
              </a:ext>
            </a:extLst>
          </p:cNvPr>
          <p:cNvSpPr txBox="1"/>
          <p:nvPr/>
        </p:nvSpPr>
        <p:spPr>
          <a:xfrm>
            <a:off x="320040" y="149459"/>
            <a:ext cx="8009360" cy="446276"/>
          </a:xfrm>
          <a:prstGeom prst="rect">
            <a:avLst/>
          </a:prstGeom>
          <a:noFill/>
        </p:spPr>
        <p:txBody>
          <a:bodyPr wrap="square" rtlCol="0">
            <a:spAutoFit/>
          </a:bodyPr>
          <a:lstStyle/>
          <a:p>
            <a:r>
              <a:rPr lang="en-US" sz="2300" dirty="0">
                <a:solidFill>
                  <a:srgbClr val="C00000"/>
                </a:solidFill>
              </a:rPr>
              <a:t>Spatial Filtering (Shapiro constant c = 0.3)</a:t>
            </a:r>
          </a:p>
        </p:txBody>
      </p:sp>
      <p:sp>
        <p:nvSpPr>
          <p:cNvPr id="8" name="TextBox 7">
            <a:extLst>
              <a:ext uri="{FF2B5EF4-FFF2-40B4-BE49-F238E27FC236}">
                <a16:creationId xmlns:a16="http://schemas.microsoft.com/office/drawing/2014/main" id="{15A780C2-104F-284C-B476-98760774D5F5}"/>
              </a:ext>
            </a:extLst>
          </p:cNvPr>
          <p:cNvSpPr txBox="1"/>
          <p:nvPr/>
        </p:nvSpPr>
        <p:spPr>
          <a:xfrm>
            <a:off x="354676" y="2551915"/>
            <a:ext cx="8009360" cy="446276"/>
          </a:xfrm>
          <a:prstGeom prst="rect">
            <a:avLst/>
          </a:prstGeom>
          <a:noFill/>
        </p:spPr>
        <p:txBody>
          <a:bodyPr wrap="square" rtlCol="0">
            <a:spAutoFit/>
          </a:bodyPr>
          <a:lstStyle/>
          <a:p>
            <a:r>
              <a:rPr lang="en-US" sz="2300" dirty="0">
                <a:solidFill>
                  <a:srgbClr val="C00000"/>
                </a:solidFill>
              </a:rPr>
              <a:t>Vertical Direction (Diffusion)</a:t>
            </a:r>
          </a:p>
        </p:txBody>
      </p:sp>
    </p:spTree>
    <p:extLst>
      <p:ext uri="{BB962C8B-B14F-4D97-AF65-F5344CB8AC3E}">
        <p14:creationId xmlns:p14="http://schemas.microsoft.com/office/powerpoint/2010/main" val="237032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F95DE-013C-9742-8CEC-D4354D31B6ED}"/>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E6283600-5E7E-9C4D-B3D5-E2CCCF55F4E9}"/>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61128D2-ACAB-104E-B78E-07B7E2C6640B}"/>
              </a:ext>
            </a:extLst>
          </p:cNvPr>
          <p:cNvSpPr>
            <a:spLocks noGrp="1"/>
          </p:cNvSpPr>
          <p:nvPr>
            <p:ph type="sldNum" sz="quarter" idx="12"/>
          </p:nvPr>
        </p:nvSpPr>
        <p:spPr/>
        <p:txBody>
          <a:bodyPr/>
          <a:lstStyle/>
          <a:p>
            <a:fld id="{B91A729D-F1A8-6B45-A5E7-FDC85B8DA35C}" type="slidenum">
              <a:rPr lang="en-US" smtClean="0"/>
              <a:pPr/>
              <a:t>19</a:t>
            </a:fld>
            <a:endParaRPr lang="en-US"/>
          </a:p>
        </p:txBody>
      </p:sp>
      <p:pic>
        <p:nvPicPr>
          <p:cNvPr id="5" name="Picture 4">
            <a:extLst>
              <a:ext uri="{FF2B5EF4-FFF2-40B4-BE49-F238E27FC236}">
                <a16:creationId xmlns:a16="http://schemas.microsoft.com/office/drawing/2014/main" id="{F59EC9DB-760D-4D4A-9BB0-D1FBD0442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38200"/>
            <a:ext cx="7550349" cy="5460769"/>
          </a:xfrm>
          <a:prstGeom prst="rect">
            <a:avLst/>
          </a:prstGeom>
          <a:ln w="25400">
            <a:noFill/>
          </a:ln>
        </p:spPr>
      </p:pic>
      <p:sp>
        <p:nvSpPr>
          <p:cNvPr id="6" name="Title 1">
            <a:extLst>
              <a:ext uri="{FF2B5EF4-FFF2-40B4-BE49-F238E27FC236}">
                <a16:creationId xmlns:a16="http://schemas.microsoft.com/office/drawing/2014/main" id="{46612B42-52DA-E241-A6D2-2ABC39AC89E2}"/>
              </a:ext>
            </a:extLst>
          </p:cNvPr>
          <p:cNvSpPr txBox="1">
            <a:spLocks/>
          </p:cNvSpPr>
          <p:nvPr/>
        </p:nvSpPr>
        <p:spPr>
          <a:xfrm>
            <a:off x="530286" y="92076"/>
            <a:ext cx="8083427" cy="7811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70C0"/>
                </a:solidFill>
              </a:rPr>
              <a:t>TIEGCM Model Structure</a:t>
            </a:r>
          </a:p>
        </p:txBody>
      </p:sp>
    </p:spTree>
    <p:extLst>
      <p:ext uri="{BB962C8B-B14F-4D97-AF65-F5344CB8AC3E}">
        <p14:creationId xmlns:p14="http://schemas.microsoft.com/office/powerpoint/2010/main" val="2060948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2866" y="778259"/>
            <a:ext cx="2362200" cy="990600"/>
          </a:xfrm>
        </p:spPr>
        <p:txBody>
          <a:bodyPr/>
          <a:lstStyle/>
          <a:p>
            <a:r>
              <a:rPr lang="en-US" dirty="0"/>
              <a:t>PHYS 8750</a:t>
            </a:r>
            <a:br>
              <a:rPr lang="en-US" dirty="0"/>
            </a:br>
            <a:endParaRPr lang="en-US" dirty="0"/>
          </a:p>
        </p:txBody>
      </p:sp>
      <p:sp>
        <p:nvSpPr>
          <p:cNvPr id="6" name="Content Placeholder 5"/>
          <p:cNvSpPr>
            <a:spLocks noGrp="1"/>
          </p:cNvSpPr>
          <p:nvPr>
            <p:ph sz="quarter" idx="1"/>
          </p:nvPr>
        </p:nvSpPr>
        <p:spPr>
          <a:xfrm>
            <a:off x="3043030" y="513450"/>
            <a:ext cx="5867400" cy="5887350"/>
          </a:xfrm>
        </p:spPr>
        <p:txBody>
          <a:bodyPr>
            <a:noAutofit/>
          </a:bodyPr>
          <a:lstStyle/>
          <a:p>
            <a:pPr marL="0" indent="0" algn="ctr">
              <a:buNone/>
            </a:pPr>
            <a:r>
              <a:rPr lang="en-US" sz="3000" b="1" dirty="0"/>
              <a:t>Outline</a:t>
            </a:r>
            <a:endParaRPr lang="en-US" sz="3000" dirty="0">
              <a:solidFill>
                <a:srgbClr val="C00000"/>
              </a:solidFill>
            </a:endParaRPr>
          </a:p>
          <a:p>
            <a:pPr marL="514350" indent="-514350">
              <a:spcBef>
                <a:spcPts val="1224"/>
              </a:spcBef>
              <a:buAutoNum type="arabicPeriod"/>
            </a:pPr>
            <a:r>
              <a:rPr lang="en-US" sz="2400" dirty="0">
                <a:solidFill>
                  <a:srgbClr val="C00000"/>
                </a:solidFill>
              </a:rPr>
              <a:t>Atmospheric Models </a:t>
            </a:r>
          </a:p>
          <a:p>
            <a:pPr marL="514350" indent="-514350">
              <a:spcBef>
                <a:spcPts val="1224"/>
              </a:spcBef>
              <a:buAutoNum type="arabicPeriod"/>
            </a:pPr>
            <a:r>
              <a:rPr lang="en-US" sz="2400" dirty="0">
                <a:solidFill>
                  <a:srgbClr val="C00000"/>
                </a:solidFill>
              </a:rPr>
              <a:t>Model types</a:t>
            </a:r>
          </a:p>
          <a:p>
            <a:pPr marL="0" indent="0">
              <a:spcBef>
                <a:spcPts val="1224"/>
              </a:spcBef>
              <a:buNone/>
            </a:pPr>
            <a:r>
              <a:rPr lang="en-US" sz="2600" dirty="0">
                <a:solidFill>
                  <a:srgbClr val="C00000"/>
                </a:solidFill>
              </a:rPr>
              <a:t>	</a:t>
            </a:r>
            <a:r>
              <a:rPr lang="en-US" sz="2400" dirty="0">
                <a:solidFill>
                  <a:schemeClr val="accent1">
                    <a:lumMod val="60000"/>
                    <a:lumOff val="40000"/>
                  </a:schemeClr>
                </a:solidFill>
              </a:rPr>
              <a:t>Empirical models/Physics models</a:t>
            </a:r>
          </a:p>
          <a:p>
            <a:pPr marL="0" indent="0">
              <a:spcBef>
                <a:spcPts val="1224"/>
              </a:spcBef>
              <a:buNone/>
            </a:pPr>
            <a:r>
              <a:rPr lang="en-US" sz="2400" dirty="0">
                <a:solidFill>
                  <a:schemeClr val="accent1">
                    <a:lumMod val="60000"/>
                    <a:lumOff val="40000"/>
                  </a:schemeClr>
                </a:solidFill>
              </a:rPr>
              <a:t>	Data assimilative models</a:t>
            </a:r>
          </a:p>
          <a:p>
            <a:pPr marL="0" indent="0">
              <a:spcBef>
                <a:spcPts val="1224"/>
              </a:spcBef>
              <a:buNone/>
            </a:pPr>
            <a:r>
              <a:rPr lang="en-US" sz="2400" dirty="0">
                <a:solidFill>
                  <a:srgbClr val="C00000"/>
                </a:solidFill>
              </a:rPr>
              <a:t>3. NRLMSIS and IRI</a:t>
            </a:r>
          </a:p>
          <a:p>
            <a:pPr marL="0" indent="0">
              <a:spcBef>
                <a:spcPts val="1224"/>
              </a:spcBef>
              <a:buNone/>
            </a:pPr>
            <a:r>
              <a:rPr lang="en-US" sz="2400" dirty="0">
                <a:solidFill>
                  <a:srgbClr val="C00000"/>
                </a:solidFill>
              </a:rPr>
              <a:t>4. GSWM and CTMT</a:t>
            </a:r>
          </a:p>
          <a:p>
            <a:pPr marL="0" indent="0">
              <a:spcBef>
                <a:spcPts val="1224"/>
              </a:spcBef>
              <a:buNone/>
            </a:pPr>
            <a:r>
              <a:rPr lang="en-US" sz="2400" dirty="0">
                <a:solidFill>
                  <a:srgbClr val="C00000"/>
                </a:solidFill>
              </a:rPr>
              <a:t>5. Physics models</a:t>
            </a:r>
          </a:p>
          <a:p>
            <a:pPr marL="0" indent="0">
              <a:spcBef>
                <a:spcPts val="1224"/>
              </a:spcBef>
              <a:buNone/>
            </a:pPr>
            <a:r>
              <a:rPr lang="en-US" sz="2200" dirty="0">
                <a:solidFill>
                  <a:schemeClr val="accent1">
                    <a:lumMod val="60000"/>
                    <a:lumOff val="40000"/>
                  </a:schemeClr>
                </a:solidFill>
              </a:rPr>
              <a:t>          TIEGCM (difference scheme)</a:t>
            </a:r>
          </a:p>
          <a:p>
            <a:pPr marL="0" indent="0">
              <a:spcBef>
                <a:spcPts val="1224"/>
              </a:spcBef>
              <a:buNone/>
            </a:pPr>
            <a:r>
              <a:rPr lang="en-US" sz="2200" dirty="0">
                <a:solidFill>
                  <a:schemeClr val="accent1">
                    <a:lumMod val="60000"/>
                    <a:lumOff val="40000"/>
                  </a:schemeClr>
                </a:solidFill>
              </a:rPr>
              <a:t>          CESM (piecewise finite volume method)</a:t>
            </a:r>
          </a:p>
          <a:p>
            <a:pPr marL="0" indent="0">
              <a:spcBef>
                <a:spcPts val="1224"/>
              </a:spcBef>
              <a:buNone/>
            </a:pPr>
            <a:r>
              <a:rPr lang="en-US" sz="2400" dirty="0">
                <a:solidFill>
                  <a:srgbClr val="C00000"/>
                </a:solidFill>
              </a:rPr>
              <a:t>6. Model run and supercomputing</a:t>
            </a:r>
          </a:p>
          <a:p>
            <a:pPr marL="0" indent="0">
              <a:spcBef>
                <a:spcPts val="1224"/>
              </a:spcBef>
              <a:buNone/>
            </a:pPr>
            <a:endParaRPr lang="en-US" sz="2200" dirty="0">
              <a:solidFill>
                <a:schemeClr val="accent1">
                  <a:lumMod val="60000"/>
                  <a:lumOff val="40000"/>
                </a:schemeClr>
              </a:solidFill>
            </a:endParaRPr>
          </a:p>
        </p:txBody>
      </p:sp>
      <p:sp>
        <p:nvSpPr>
          <p:cNvPr id="4" name="Slide Number Placeholder 3"/>
          <p:cNvSpPr>
            <a:spLocks noGrp="1"/>
          </p:cNvSpPr>
          <p:nvPr>
            <p:ph type="sldNum" sz="quarter" idx="12"/>
          </p:nvPr>
        </p:nvSpPr>
        <p:spPr/>
        <p:txBody>
          <a:bodyPr/>
          <a:lstStyle/>
          <a:p>
            <a:r>
              <a:rPr lang="en-US" dirty="0"/>
              <a:t>2</a:t>
            </a:r>
          </a:p>
        </p:txBody>
      </p:sp>
      <p:sp>
        <p:nvSpPr>
          <p:cNvPr id="2" name="Date Placeholder 1"/>
          <p:cNvSpPr>
            <a:spLocks noGrp="1"/>
          </p:cNvSpPr>
          <p:nvPr>
            <p:ph type="dt" sz="half" idx="10"/>
          </p:nvPr>
        </p:nvSpPr>
        <p:spPr/>
        <p:txBody>
          <a:bodyPr/>
          <a:lstStyle/>
          <a:p>
            <a:pPr>
              <a:defRPr/>
            </a:pPr>
            <a:r>
              <a:rPr lang="en-US" dirty="0"/>
              <a:t>11/05/20</a:t>
            </a:r>
          </a:p>
        </p:txBody>
      </p:sp>
      <p:sp>
        <p:nvSpPr>
          <p:cNvPr id="3" name="TextBox 2">
            <a:extLst>
              <a:ext uri="{FF2B5EF4-FFF2-40B4-BE49-F238E27FC236}">
                <a16:creationId xmlns:a16="http://schemas.microsoft.com/office/drawing/2014/main" id="{57F96247-693C-E24C-8355-EECA17EBE33F}"/>
              </a:ext>
            </a:extLst>
          </p:cNvPr>
          <p:cNvSpPr txBox="1"/>
          <p:nvPr/>
        </p:nvSpPr>
        <p:spPr>
          <a:xfrm>
            <a:off x="233570" y="4512061"/>
            <a:ext cx="2658047" cy="1154162"/>
          </a:xfrm>
          <a:prstGeom prst="rect">
            <a:avLst/>
          </a:prstGeom>
          <a:noFill/>
        </p:spPr>
        <p:txBody>
          <a:bodyPr wrap="square" rtlCol="0">
            <a:spAutoFit/>
          </a:bodyPr>
          <a:lstStyle/>
          <a:p>
            <a:r>
              <a:rPr lang="en-US" sz="2300" dirty="0">
                <a:solidFill>
                  <a:schemeClr val="bg1"/>
                </a:solidFill>
              </a:rPr>
              <a:t>Class #18, 19</a:t>
            </a:r>
          </a:p>
          <a:p>
            <a:r>
              <a:rPr lang="en-US" sz="2300" dirty="0">
                <a:solidFill>
                  <a:schemeClr val="bg1"/>
                </a:solidFill>
              </a:rPr>
              <a:t>Atmospheric</a:t>
            </a:r>
          </a:p>
          <a:p>
            <a:r>
              <a:rPr lang="en-US" sz="2300" dirty="0">
                <a:solidFill>
                  <a:schemeClr val="bg1"/>
                </a:solidFill>
              </a:rPr>
              <a:t>Models</a:t>
            </a:r>
          </a:p>
        </p:txBody>
      </p:sp>
      <p:sp>
        <p:nvSpPr>
          <p:cNvPr id="9" name="Footer Placeholder 3">
            <a:extLst>
              <a:ext uri="{FF2B5EF4-FFF2-40B4-BE49-F238E27FC236}">
                <a16:creationId xmlns:a16="http://schemas.microsoft.com/office/drawing/2014/main" id="{3AD8B01A-DD02-FF4A-86C5-E50CBA8C9758}"/>
              </a:ext>
            </a:extLst>
          </p:cNvPr>
          <p:cNvSpPr>
            <a:spLocks noGrp="1"/>
          </p:cNvSpPr>
          <p:nvPr>
            <p:ph type="ftr" sz="quarter" idx="11"/>
          </p:nvPr>
        </p:nvSpPr>
        <p:spPr>
          <a:xfrm>
            <a:off x="304800" y="6410848"/>
            <a:ext cx="3581400" cy="365760"/>
          </a:xfrm>
        </p:spPr>
        <p:txBody>
          <a:bodyPr/>
          <a:lstStyle/>
          <a:p>
            <a:pPr>
              <a:defRPr/>
            </a:pPr>
            <a:r>
              <a:rPr lang="nl-NL" dirty="0"/>
              <a:t>PHYS 8750, </a:t>
            </a:r>
            <a:r>
              <a:rPr lang="nl-NL" dirty="0" err="1"/>
              <a:t>Clemson</a:t>
            </a:r>
            <a:endParaRPr lang="en-US" dirty="0"/>
          </a:p>
        </p:txBody>
      </p:sp>
      <p:sp>
        <p:nvSpPr>
          <p:cNvPr id="8" name="TextBox 7">
            <a:extLst>
              <a:ext uri="{FF2B5EF4-FFF2-40B4-BE49-F238E27FC236}">
                <a16:creationId xmlns:a16="http://schemas.microsoft.com/office/drawing/2014/main" id="{645CBC14-B698-0A48-A699-A864A12FAD95}"/>
              </a:ext>
            </a:extLst>
          </p:cNvPr>
          <p:cNvSpPr txBox="1"/>
          <p:nvPr/>
        </p:nvSpPr>
        <p:spPr>
          <a:xfrm>
            <a:off x="233569" y="1889211"/>
            <a:ext cx="2658047" cy="1862048"/>
          </a:xfrm>
          <a:prstGeom prst="rect">
            <a:avLst/>
          </a:prstGeom>
          <a:noFill/>
        </p:spPr>
        <p:txBody>
          <a:bodyPr wrap="square" rtlCol="0">
            <a:spAutoFit/>
          </a:bodyPr>
          <a:lstStyle/>
          <a:p>
            <a:r>
              <a:rPr lang="en-US" sz="2300" dirty="0"/>
              <a:t>Class # 20</a:t>
            </a:r>
          </a:p>
          <a:p>
            <a:r>
              <a:rPr lang="en-US" sz="2300" dirty="0"/>
              <a:t>Atmospheric</a:t>
            </a:r>
          </a:p>
          <a:p>
            <a:r>
              <a:rPr lang="en-US" sz="2300" dirty="0"/>
              <a:t>Models and Community Models</a:t>
            </a:r>
          </a:p>
        </p:txBody>
      </p:sp>
    </p:spTree>
    <p:extLst>
      <p:ext uri="{BB962C8B-B14F-4D97-AF65-F5344CB8AC3E}">
        <p14:creationId xmlns:p14="http://schemas.microsoft.com/office/powerpoint/2010/main" val="41333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BF42D0-F8CB-CC48-88A1-2BB819FC66F9}"/>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E00D9112-B2C0-4141-A155-F2F791B85D4F}"/>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18B013D4-B3EE-C347-8E3E-A88B14DD24BB}"/>
              </a:ext>
            </a:extLst>
          </p:cNvPr>
          <p:cNvSpPr>
            <a:spLocks noGrp="1"/>
          </p:cNvSpPr>
          <p:nvPr>
            <p:ph type="sldNum" sz="quarter" idx="12"/>
          </p:nvPr>
        </p:nvSpPr>
        <p:spPr/>
        <p:txBody>
          <a:bodyPr/>
          <a:lstStyle/>
          <a:p>
            <a:fld id="{B91A729D-F1A8-6B45-A5E7-FDC85B8DA35C}" type="slidenum">
              <a:rPr lang="en-US" smtClean="0"/>
              <a:pPr/>
              <a:t>20</a:t>
            </a:fld>
            <a:endParaRPr lang="en-US"/>
          </a:p>
        </p:txBody>
      </p:sp>
      <p:pic>
        <p:nvPicPr>
          <p:cNvPr id="8" name="Picture 4">
            <a:extLst>
              <a:ext uri="{FF2B5EF4-FFF2-40B4-BE49-F238E27FC236}">
                <a16:creationId xmlns:a16="http://schemas.microsoft.com/office/drawing/2014/main" id="{3DB7F9CB-4CFC-8949-B1A2-B197EA5BB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2868"/>
          <a:stretch>
            <a:fillRect/>
          </a:stretch>
        </p:blipFill>
        <p:spPr bwMode="auto">
          <a:xfrm>
            <a:off x="290050" y="691540"/>
            <a:ext cx="3824751" cy="562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7">
            <a:extLst>
              <a:ext uri="{FF2B5EF4-FFF2-40B4-BE49-F238E27FC236}">
                <a16:creationId xmlns:a16="http://schemas.microsoft.com/office/drawing/2014/main" id="{42AA2E7F-A406-C94D-838C-4B0EF5489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5764" b="7315"/>
          <a:stretch>
            <a:fillRect/>
          </a:stretch>
        </p:blipFill>
        <p:spPr bwMode="auto">
          <a:xfrm>
            <a:off x="4944669" y="708162"/>
            <a:ext cx="3665931" cy="560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9">
            <a:extLst>
              <a:ext uri="{FF2B5EF4-FFF2-40B4-BE49-F238E27FC236}">
                <a16:creationId xmlns:a16="http://schemas.microsoft.com/office/drawing/2014/main" id="{2650FCFC-AEFF-9B48-84D5-D57DFDF276BB}"/>
              </a:ext>
            </a:extLst>
          </p:cNvPr>
          <p:cNvSpPr txBox="1">
            <a:spLocks noChangeArrowheads="1"/>
          </p:cNvSpPr>
          <p:nvPr/>
        </p:nvSpPr>
        <p:spPr bwMode="auto">
          <a:xfrm>
            <a:off x="553849" y="149530"/>
            <a:ext cx="329715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600" b="1" dirty="0">
                <a:solidFill>
                  <a:srgbClr val="0432FF"/>
                </a:solidFill>
                <a:latin typeface="Candara" panose="020E0502030303020204" pitchFamily="34" charset="0"/>
              </a:rPr>
              <a:t>Palmetto Login Page</a:t>
            </a:r>
            <a:endParaRPr lang="en-US" altLang="en-US" sz="2600" dirty="0">
              <a:latin typeface="Candara" panose="020E0502030303020204" pitchFamily="34" charset="0"/>
            </a:endParaRPr>
          </a:p>
        </p:txBody>
      </p:sp>
      <p:sp>
        <p:nvSpPr>
          <p:cNvPr id="11" name="TextBox 19">
            <a:extLst>
              <a:ext uri="{FF2B5EF4-FFF2-40B4-BE49-F238E27FC236}">
                <a16:creationId xmlns:a16="http://schemas.microsoft.com/office/drawing/2014/main" id="{E459CDFB-C2A5-7043-AD59-2278A2CF2C5E}"/>
              </a:ext>
            </a:extLst>
          </p:cNvPr>
          <p:cNvSpPr txBox="1">
            <a:spLocks noChangeArrowheads="1"/>
          </p:cNvSpPr>
          <p:nvPr/>
        </p:nvSpPr>
        <p:spPr bwMode="auto">
          <a:xfrm>
            <a:off x="5727700" y="193675"/>
            <a:ext cx="2730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600" b="1" dirty="0">
                <a:solidFill>
                  <a:srgbClr val="0432FF"/>
                </a:solidFill>
                <a:latin typeface="Candara" panose="020E0502030303020204" pitchFamily="34" charset="0"/>
              </a:rPr>
              <a:t>TIEGCM Code</a:t>
            </a:r>
            <a:endParaRPr lang="en-US" altLang="en-US" sz="2600" dirty="0">
              <a:latin typeface="Candara" panose="020E0502030303020204" pitchFamily="34" charset="0"/>
            </a:endParaRPr>
          </a:p>
        </p:txBody>
      </p:sp>
    </p:spTree>
    <p:extLst>
      <p:ext uri="{BB962C8B-B14F-4D97-AF65-F5344CB8AC3E}">
        <p14:creationId xmlns:p14="http://schemas.microsoft.com/office/powerpoint/2010/main" val="243649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9E854C1-BB43-40B7-9D6B-470A8B197863}"/>
              </a:ext>
            </a:extLst>
          </p:cNvPr>
          <p:cNvGrpSpPr/>
          <p:nvPr/>
        </p:nvGrpSpPr>
        <p:grpSpPr>
          <a:xfrm>
            <a:off x="144065" y="211567"/>
            <a:ext cx="8890367" cy="3301839"/>
            <a:chOff x="538018" y="3181694"/>
            <a:chExt cx="8539655" cy="2319923"/>
          </a:xfrm>
        </p:grpSpPr>
        <p:sp>
          <p:nvSpPr>
            <p:cNvPr id="8" name="TextBox 7">
              <a:extLst>
                <a:ext uri="{FF2B5EF4-FFF2-40B4-BE49-F238E27FC236}">
                  <a16:creationId xmlns:a16="http://schemas.microsoft.com/office/drawing/2014/main" id="{9CE3D147-DA78-463F-8591-4567414E0AB8}"/>
                </a:ext>
              </a:extLst>
            </p:cNvPr>
            <p:cNvSpPr txBox="1"/>
            <p:nvPr/>
          </p:nvSpPr>
          <p:spPr>
            <a:xfrm>
              <a:off x="1177874" y="3181694"/>
              <a:ext cx="7899799" cy="410872"/>
            </a:xfrm>
            <a:prstGeom prst="rect">
              <a:avLst/>
            </a:prstGeom>
            <a:noFill/>
          </p:spPr>
          <p:txBody>
            <a:bodyPr wrap="square" rtlCol="0">
              <a:spAutoFit/>
            </a:bodyPr>
            <a:lstStyle/>
            <a:p>
              <a:r>
                <a:rPr lang="en-US" sz="3200" b="1" dirty="0">
                  <a:solidFill>
                    <a:srgbClr val="C00000"/>
                  </a:solidFill>
                </a:rPr>
                <a:t>Clemson Palmetto Supercomputer</a:t>
              </a:r>
            </a:p>
          </p:txBody>
        </p:sp>
        <p:pic>
          <p:nvPicPr>
            <p:cNvPr id="10" name="Picture 9">
              <a:extLst>
                <a:ext uri="{FF2B5EF4-FFF2-40B4-BE49-F238E27FC236}">
                  <a16:creationId xmlns:a16="http://schemas.microsoft.com/office/drawing/2014/main" id="{9762DF88-66D1-4F9C-A3A0-48C664C2A0FB}"/>
                </a:ext>
              </a:extLst>
            </p:cNvPr>
            <p:cNvPicPr>
              <a:picLocks noChangeAspect="1"/>
            </p:cNvPicPr>
            <p:nvPr/>
          </p:nvPicPr>
          <p:blipFill>
            <a:blip r:embed="rId3"/>
            <a:stretch>
              <a:fillRect/>
            </a:stretch>
          </p:blipFill>
          <p:spPr>
            <a:xfrm>
              <a:off x="538018" y="3889677"/>
              <a:ext cx="3236907" cy="1580663"/>
            </a:xfrm>
            <a:prstGeom prst="rect">
              <a:avLst/>
            </a:prstGeom>
          </p:spPr>
        </p:pic>
        <p:pic>
          <p:nvPicPr>
            <p:cNvPr id="11" name="Picture 10">
              <a:extLst>
                <a:ext uri="{FF2B5EF4-FFF2-40B4-BE49-F238E27FC236}">
                  <a16:creationId xmlns:a16="http://schemas.microsoft.com/office/drawing/2014/main" id="{9E3538D7-16F5-49A4-8295-603152707536}"/>
                </a:ext>
              </a:extLst>
            </p:cNvPr>
            <p:cNvPicPr>
              <a:picLocks noChangeAspect="1"/>
            </p:cNvPicPr>
            <p:nvPr/>
          </p:nvPicPr>
          <p:blipFill>
            <a:blip r:embed="rId4"/>
            <a:stretch>
              <a:fillRect/>
            </a:stretch>
          </p:blipFill>
          <p:spPr>
            <a:xfrm>
              <a:off x="3820103" y="3889673"/>
              <a:ext cx="3240189" cy="1580663"/>
            </a:xfrm>
            <a:prstGeom prst="rect">
              <a:avLst/>
            </a:prstGeom>
          </p:spPr>
        </p:pic>
        <p:sp>
          <p:nvSpPr>
            <p:cNvPr id="17" name="TextBox 16">
              <a:extLst>
                <a:ext uri="{FF2B5EF4-FFF2-40B4-BE49-F238E27FC236}">
                  <a16:creationId xmlns:a16="http://schemas.microsoft.com/office/drawing/2014/main" id="{946D37BA-3C53-4250-86CC-E183E39C0884}"/>
                </a:ext>
              </a:extLst>
            </p:cNvPr>
            <p:cNvSpPr txBox="1"/>
            <p:nvPr/>
          </p:nvSpPr>
          <p:spPr>
            <a:xfrm>
              <a:off x="7106801" y="3706754"/>
              <a:ext cx="1937736" cy="1794863"/>
            </a:xfrm>
            <a:prstGeom prst="rect">
              <a:avLst/>
            </a:prstGeom>
            <a:solidFill>
              <a:schemeClr val="accent6">
                <a:lumMod val="60000"/>
                <a:lumOff val="40000"/>
              </a:schemeClr>
            </a:solidFill>
          </p:spPr>
          <p:txBody>
            <a:bodyPr wrap="square" rtlCol="0">
              <a:spAutoFit/>
            </a:bodyPr>
            <a:lstStyle/>
            <a:p>
              <a:r>
                <a:rPr lang="en-US" sz="1600" b="1" dirty="0"/>
                <a:t>Community Models:</a:t>
              </a:r>
            </a:p>
            <a:p>
              <a:r>
                <a:rPr lang="en-US" sz="1600" b="1" dirty="0">
                  <a:solidFill>
                    <a:srgbClr val="2514FB"/>
                  </a:solidFill>
                </a:rPr>
                <a:t>CESM</a:t>
              </a:r>
            </a:p>
            <a:p>
              <a:r>
                <a:rPr lang="en-US" sz="1600" b="1" dirty="0">
                  <a:solidFill>
                    <a:srgbClr val="2514FB"/>
                  </a:solidFill>
                </a:rPr>
                <a:t>WACCM</a:t>
              </a:r>
            </a:p>
            <a:p>
              <a:r>
                <a:rPr lang="en-US" sz="1600" b="1" dirty="0">
                  <a:solidFill>
                    <a:srgbClr val="2514FB"/>
                  </a:solidFill>
                </a:rPr>
                <a:t>TIEGCM, </a:t>
              </a:r>
            </a:p>
            <a:p>
              <a:r>
                <a:rPr lang="en-US" sz="1600" b="1" dirty="0">
                  <a:solidFill>
                    <a:srgbClr val="2514FB"/>
                  </a:solidFill>
                </a:rPr>
                <a:t>TIMEGCM</a:t>
              </a:r>
            </a:p>
            <a:p>
              <a:r>
                <a:rPr lang="en-US" sz="1600" b="1" dirty="0"/>
                <a:t>Mechanistic Models:</a:t>
              </a:r>
            </a:p>
            <a:p>
              <a:r>
                <a:rPr lang="en-US" sz="1600" b="1" dirty="0">
                  <a:solidFill>
                    <a:srgbClr val="7030A0"/>
                  </a:solidFill>
                </a:rPr>
                <a:t>Gravity Wave Planetary Wave</a:t>
              </a:r>
            </a:p>
          </p:txBody>
        </p:sp>
      </p:grpSp>
      <p:pic>
        <p:nvPicPr>
          <p:cNvPr id="21" name="Picture 20">
            <a:extLst>
              <a:ext uri="{FF2B5EF4-FFF2-40B4-BE49-F238E27FC236}">
                <a16:creationId xmlns:a16="http://schemas.microsoft.com/office/drawing/2014/main" id="{EB60546D-129E-154F-ADA1-2D9CBFD1C717}"/>
              </a:ext>
            </a:extLst>
          </p:cNvPr>
          <p:cNvPicPr>
            <a:picLocks noChangeAspect="1"/>
          </p:cNvPicPr>
          <p:nvPr/>
        </p:nvPicPr>
        <p:blipFill>
          <a:blip r:embed="rId5"/>
          <a:stretch>
            <a:fillRect/>
          </a:stretch>
        </p:blipFill>
        <p:spPr>
          <a:xfrm>
            <a:off x="4343400" y="3718422"/>
            <a:ext cx="4028931" cy="2682378"/>
          </a:xfrm>
          <a:prstGeom prst="rect">
            <a:avLst/>
          </a:prstGeom>
        </p:spPr>
      </p:pic>
      <p:pic>
        <p:nvPicPr>
          <p:cNvPr id="22" name="Picture 21">
            <a:extLst>
              <a:ext uri="{FF2B5EF4-FFF2-40B4-BE49-F238E27FC236}">
                <a16:creationId xmlns:a16="http://schemas.microsoft.com/office/drawing/2014/main" id="{EEDAEA49-B8D1-F444-945F-898EA0BA0D77}"/>
              </a:ext>
            </a:extLst>
          </p:cNvPr>
          <p:cNvPicPr>
            <a:picLocks noChangeAspect="1"/>
          </p:cNvPicPr>
          <p:nvPr/>
        </p:nvPicPr>
        <p:blipFill>
          <a:blip r:embed="rId6"/>
          <a:stretch>
            <a:fillRect/>
          </a:stretch>
        </p:blipFill>
        <p:spPr>
          <a:xfrm>
            <a:off x="457201" y="3657601"/>
            <a:ext cx="3657599" cy="2743199"/>
          </a:xfrm>
          <a:prstGeom prst="rect">
            <a:avLst/>
          </a:prstGeom>
        </p:spPr>
      </p:pic>
      <p:sp>
        <p:nvSpPr>
          <p:cNvPr id="2" name="Date Placeholder 1">
            <a:extLst>
              <a:ext uri="{FF2B5EF4-FFF2-40B4-BE49-F238E27FC236}">
                <a16:creationId xmlns:a16="http://schemas.microsoft.com/office/drawing/2014/main" id="{AA665DE9-F15B-8A46-B538-B7E108CB2C8A}"/>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5F8C27A7-87A5-884A-A94B-9639B9ED4052}"/>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5B1F5887-E79A-834C-84F6-466AF9B58BC3}"/>
              </a:ext>
            </a:extLst>
          </p:cNvPr>
          <p:cNvSpPr>
            <a:spLocks noGrp="1"/>
          </p:cNvSpPr>
          <p:nvPr>
            <p:ph type="sldNum" sz="quarter" idx="12"/>
          </p:nvPr>
        </p:nvSpPr>
        <p:spPr/>
        <p:txBody>
          <a:bodyPr/>
          <a:lstStyle/>
          <a:p>
            <a:fld id="{B91A729D-F1A8-6B45-A5E7-FDC85B8DA35C}" type="slidenum">
              <a:rPr lang="en-US" smtClean="0"/>
              <a:pPr/>
              <a:t>21</a:t>
            </a:fld>
            <a:endParaRPr lang="en-US"/>
          </a:p>
        </p:txBody>
      </p:sp>
    </p:spTree>
    <p:extLst>
      <p:ext uri="{BB962C8B-B14F-4D97-AF65-F5344CB8AC3E}">
        <p14:creationId xmlns:p14="http://schemas.microsoft.com/office/powerpoint/2010/main" val="14741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9CB610-F23E-DD4F-B5E9-76347B94F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487" y="555786"/>
            <a:ext cx="3155513" cy="2366635"/>
          </a:xfrm>
          <a:prstGeom prst="rect">
            <a:avLst/>
          </a:prstGeom>
        </p:spPr>
      </p:pic>
      <p:pic>
        <p:nvPicPr>
          <p:cNvPr id="3" name="Picture 2">
            <a:extLst>
              <a:ext uri="{FF2B5EF4-FFF2-40B4-BE49-F238E27FC236}">
                <a16:creationId xmlns:a16="http://schemas.microsoft.com/office/drawing/2014/main" id="{E49BCB3E-A92D-E348-82DC-3016D39B9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533400"/>
            <a:ext cx="3155514" cy="2366635"/>
          </a:xfrm>
          <a:prstGeom prst="rect">
            <a:avLst/>
          </a:prstGeom>
        </p:spPr>
      </p:pic>
      <p:pic>
        <p:nvPicPr>
          <p:cNvPr id="4" name="Picture 3">
            <a:extLst>
              <a:ext uri="{FF2B5EF4-FFF2-40B4-BE49-F238E27FC236}">
                <a16:creationId xmlns:a16="http://schemas.microsoft.com/office/drawing/2014/main" id="{7D910425-7442-8843-82D3-7A97F0373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3" y="3850698"/>
            <a:ext cx="3298536" cy="2473902"/>
          </a:xfrm>
          <a:prstGeom prst="rect">
            <a:avLst/>
          </a:prstGeom>
        </p:spPr>
      </p:pic>
      <p:pic>
        <p:nvPicPr>
          <p:cNvPr id="5" name="Picture 4">
            <a:extLst>
              <a:ext uri="{FF2B5EF4-FFF2-40B4-BE49-F238E27FC236}">
                <a16:creationId xmlns:a16="http://schemas.microsoft.com/office/drawing/2014/main" id="{C0EB19C9-CC48-5E4C-B5A3-EF334AB01A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3793055"/>
            <a:ext cx="2271004" cy="3028004"/>
          </a:xfrm>
          <a:prstGeom prst="rect">
            <a:avLst/>
          </a:prstGeom>
        </p:spPr>
      </p:pic>
      <p:pic>
        <p:nvPicPr>
          <p:cNvPr id="6" name="Picture 5">
            <a:extLst>
              <a:ext uri="{FF2B5EF4-FFF2-40B4-BE49-F238E27FC236}">
                <a16:creationId xmlns:a16="http://schemas.microsoft.com/office/drawing/2014/main" id="{DC275920-6A24-EF42-B907-EAA34AB957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1778" y="3840434"/>
            <a:ext cx="3312222" cy="2484166"/>
          </a:xfrm>
          <a:prstGeom prst="rect">
            <a:avLst/>
          </a:prstGeom>
        </p:spPr>
      </p:pic>
      <p:sp>
        <p:nvSpPr>
          <p:cNvPr id="7" name="TextBox 6">
            <a:extLst>
              <a:ext uri="{FF2B5EF4-FFF2-40B4-BE49-F238E27FC236}">
                <a16:creationId xmlns:a16="http://schemas.microsoft.com/office/drawing/2014/main" id="{4A450B2F-27B9-D146-81D9-DC79B3BB8E97}"/>
              </a:ext>
            </a:extLst>
          </p:cNvPr>
          <p:cNvSpPr txBox="1"/>
          <p:nvPr/>
        </p:nvSpPr>
        <p:spPr>
          <a:xfrm>
            <a:off x="1676400" y="76200"/>
            <a:ext cx="6719124" cy="523219"/>
          </a:xfrm>
          <a:prstGeom prst="rect">
            <a:avLst/>
          </a:prstGeom>
          <a:noFill/>
        </p:spPr>
        <p:txBody>
          <a:bodyPr wrap="square" rtlCol="0">
            <a:spAutoFit/>
          </a:bodyPr>
          <a:lstStyle/>
          <a:p>
            <a:r>
              <a:rPr lang="en-US" sz="2800" b="1" dirty="0">
                <a:solidFill>
                  <a:srgbClr val="C00000"/>
                </a:solidFill>
              </a:rPr>
              <a:t>NCAR Cheyenne Supercomputer</a:t>
            </a:r>
          </a:p>
        </p:txBody>
      </p:sp>
      <p:sp>
        <p:nvSpPr>
          <p:cNvPr id="8" name="TextBox 7">
            <a:extLst>
              <a:ext uri="{FF2B5EF4-FFF2-40B4-BE49-F238E27FC236}">
                <a16:creationId xmlns:a16="http://schemas.microsoft.com/office/drawing/2014/main" id="{8DD8155B-C8B5-2C47-AD4E-E25B44F457E7}"/>
              </a:ext>
            </a:extLst>
          </p:cNvPr>
          <p:cNvSpPr txBox="1"/>
          <p:nvPr/>
        </p:nvSpPr>
        <p:spPr>
          <a:xfrm>
            <a:off x="0" y="1371600"/>
            <a:ext cx="1846639" cy="769441"/>
          </a:xfrm>
          <a:prstGeom prst="rect">
            <a:avLst/>
          </a:prstGeom>
          <a:solidFill>
            <a:schemeClr val="accent6">
              <a:lumMod val="60000"/>
              <a:lumOff val="40000"/>
            </a:schemeClr>
          </a:solidFill>
        </p:spPr>
        <p:txBody>
          <a:bodyPr wrap="square" rtlCol="0">
            <a:spAutoFit/>
          </a:bodyPr>
          <a:lstStyle/>
          <a:p>
            <a:pPr algn="ctr"/>
            <a:r>
              <a:rPr lang="en-US" sz="2200" b="1" dirty="0">
                <a:latin typeface="+mn-lt"/>
              </a:rPr>
              <a:t>Computing </a:t>
            </a:r>
          </a:p>
          <a:p>
            <a:pPr algn="ctr"/>
            <a:r>
              <a:rPr lang="en-US" sz="2200" b="1" dirty="0">
                <a:latin typeface="+mn-lt"/>
              </a:rPr>
              <a:t>Units</a:t>
            </a:r>
          </a:p>
        </p:txBody>
      </p:sp>
      <p:sp>
        <p:nvSpPr>
          <p:cNvPr id="9" name="TextBox 8">
            <a:extLst>
              <a:ext uri="{FF2B5EF4-FFF2-40B4-BE49-F238E27FC236}">
                <a16:creationId xmlns:a16="http://schemas.microsoft.com/office/drawing/2014/main" id="{4747C0EA-9112-EF4B-A459-5B6C37D1DEB5}"/>
              </a:ext>
            </a:extLst>
          </p:cNvPr>
          <p:cNvSpPr txBox="1"/>
          <p:nvPr/>
        </p:nvSpPr>
        <p:spPr>
          <a:xfrm>
            <a:off x="762064" y="3048000"/>
            <a:ext cx="1846638" cy="769441"/>
          </a:xfrm>
          <a:prstGeom prst="rect">
            <a:avLst/>
          </a:prstGeom>
          <a:solidFill>
            <a:schemeClr val="accent6">
              <a:lumMod val="60000"/>
              <a:lumOff val="40000"/>
            </a:schemeClr>
          </a:solidFill>
        </p:spPr>
        <p:txBody>
          <a:bodyPr wrap="square" rtlCol="0">
            <a:spAutoFit/>
          </a:bodyPr>
          <a:lstStyle/>
          <a:p>
            <a:pPr algn="ctr"/>
            <a:r>
              <a:rPr lang="en-US" sz="2200" b="1" dirty="0">
                <a:latin typeface="+mn-lt"/>
              </a:rPr>
              <a:t>Storage </a:t>
            </a:r>
          </a:p>
          <a:p>
            <a:pPr algn="ctr"/>
            <a:r>
              <a:rPr lang="en-US" sz="2200" b="1" dirty="0">
                <a:latin typeface="+mn-lt"/>
              </a:rPr>
              <a:t>Units</a:t>
            </a:r>
          </a:p>
        </p:txBody>
      </p:sp>
      <p:sp>
        <p:nvSpPr>
          <p:cNvPr id="10" name="TextBox 9">
            <a:extLst>
              <a:ext uri="{FF2B5EF4-FFF2-40B4-BE49-F238E27FC236}">
                <a16:creationId xmlns:a16="http://schemas.microsoft.com/office/drawing/2014/main" id="{E8A203E9-AF34-E842-B215-52033C4E8D80}"/>
              </a:ext>
            </a:extLst>
          </p:cNvPr>
          <p:cNvSpPr txBox="1"/>
          <p:nvPr/>
        </p:nvSpPr>
        <p:spPr>
          <a:xfrm>
            <a:off x="3406996" y="3023613"/>
            <a:ext cx="2331652" cy="769441"/>
          </a:xfrm>
          <a:prstGeom prst="rect">
            <a:avLst/>
          </a:prstGeom>
          <a:solidFill>
            <a:schemeClr val="accent6">
              <a:lumMod val="60000"/>
              <a:lumOff val="40000"/>
            </a:schemeClr>
          </a:solidFill>
        </p:spPr>
        <p:txBody>
          <a:bodyPr wrap="square" rtlCol="0">
            <a:spAutoFit/>
          </a:bodyPr>
          <a:lstStyle/>
          <a:p>
            <a:pPr algn="ctr"/>
            <a:r>
              <a:rPr lang="en-US" sz="2200" b="1" dirty="0">
                <a:latin typeface="+mn-lt"/>
              </a:rPr>
              <a:t>Cooling System</a:t>
            </a:r>
          </a:p>
        </p:txBody>
      </p:sp>
      <p:sp>
        <p:nvSpPr>
          <p:cNvPr id="11" name="TextBox 10">
            <a:extLst>
              <a:ext uri="{FF2B5EF4-FFF2-40B4-BE49-F238E27FC236}">
                <a16:creationId xmlns:a16="http://schemas.microsoft.com/office/drawing/2014/main" id="{8C87430F-D2A3-B548-BABF-36A1E9EE89EA}"/>
              </a:ext>
            </a:extLst>
          </p:cNvPr>
          <p:cNvSpPr txBox="1"/>
          <p:nvPr/>
        </p:nvSpPr>
        <p:spPr>
          <a:xfrm>
            <a:off x="6450001" y="3023614"/>
            <a:ext cx="1931935" cy="769441"/>
          </a:xfrm>
          <a:prstGeom prst="rect">
            <a:avLst/>
          </a:prstGeom>
          <a:solidFill>
            <a:schemeClr val="accent6">
              <a:lumMod val="60000"/>
              <a:lumOff val="40000"/>
            </a:schemeClr>
          </a:solidFill>
        </p:spPr>
        <p:txBody>
          <a:bodyPr wrap="square" rtlCol="0">
            <a:spAutoFit/>
          </a:bodyPr>
          <a:lstStyle/>
          <a:p>
            <a:pPr algn="ctr"/>
            <a:r>
              <a:rPr lang="en-US" sz="2200" b="1" dirty="0">
                <a:latin typeface="+mn-lt"/>
              </a:rPr>
              <a:t>Monitor</a:t>
            </a:r>
          </a:p>
          <a:p>
            <a:pPr algn="ctr"/>
            <a:r>
              <a:rPr lang="en-US" sz="2200" b="1" dirty="0">
                <a:latin typeface="+mn-lt"/>
              </a:rPr>
              <a:t>Room</a:t>
            </a:r>
          </a:p>
        </p:txBody>
      </p:sp>
      <p:sp>
        <p:nvSpPr>
          <p:cNvPr id="12" name="Date Placeholder 11">
            <a:extLst>
              <a:ext uri="{FF2B5EF4-FFF2-40B4-BE49-F238E27FC236}">
                <a16:creationId xmlns:a16="http://schemas.microsoft.com/office/drawing/2014/main" id="{26A46A23-9454-F142-8885-C16F4868AE75}"/>
              </a:ext>
            </a:extLst>
          </p:cNvPr>
          <p:cNvSpPr>
            <a:spLocks noGrp="1"/>
          </p:cNvSpPr>
          <p:nvPr>
            <p:ph type="dt" sz="half" idx="10"/>
          </p:nvPr>
        </p:nvSpPr>
        <p:spPr/>
        <p:txBody>
          <a:bodyPr/>
          <a:lstStyle/>
          <a:p>
            <a:pPr>
              <a:defRPr/>
            </a:pPr>
            <a:r>
              <a:rPr lang="en-US"/>
              <a:t>11/05/20</a:t>
            </a:r>
          </a:p>
        </p:txBody>
      </p:sp>
      <p:sp>
        <p:nvSpPr>
          <p:cNvPr id="13" name="Footer Placeholder 12">
            <a:extLst>
              <a:ext uri="{FF2B5EF4-FFF2-40B4-BE49-F238E27FC236}">
                <a16:creationId xmlns:a16="http://schemas.microsoft.com/office/drawing/2014/main" id="{30C33810-2018-7741-9961-DA17FEC5CB13}"/>
              </a:ext>
            </a:extLst>
          </p:cNvPr>
          <p:cNvSpPr>
            <a:spLocks noGrp="1"/>
          </p:cNvSpPr>
          <p:nvPr>
            <p:ph type="ftr" sz="quarter" idx="11"/>
          </p:nvPr>
        </p:nvSpPr>
        <p:spPr/>
        <p:txBody>
          <a:bodyPr/>
          <a:lstStyle/>
          <a:p>
            <a:pPr>
              <a:defRPr/>
            </a:pPr>
            <a:r>
              <a:rPr lang="nl-NL"/>
              <a:t>PHYS 8750, Clemson</a:t>
            </a:r>
            <a:endParaRPr lang="en-US"/>
          </a:p>
        </p:txBody>
      </p:sp>
      <p:sp>
        <p:nvSpPr>
          <p:cNvPr id="14" name="Slide Number Placeholder 13">
            <a:extLst>
              <a:ext uri="{FF2B5EF4-FFF2-40B4-BE49-F238E27FC236}">
                <a16:creationId xmlns:a16="http://schemas.microsoft.com/office/drawing/2014/main" id="{62A053E6-6C89-5147-8450-16E1FD2CD2D0}"/>
              </a:ext>
            </a:extLst>
          </p:cNvPr>
          <p:cNvSpPr>
            <a:spLocks noGrp="1"/>
          </p:cNvSpPr>
          <p:nvPr>
            <p:ph type="sldNum" sz="quarter" idx="12"/>
          </p:nvPr>
        </p:nvSpPr>
        <p:spPr/>
        <p:txBody>
          <a:bodyPr/>
          <a:lstStyle/>
          <a:p>
            <a:fld id="{B91A729D-F1A8-6B45-A5E7-FDC85B8DA35C}" type="slidenum">
              <a:rPr lang="en-US" smtClean="0"/>
              <a:pPr/>
              <a:t>22</a:t>
            </a:fld>
            <a:endParaRPr lang="en-US"/>
          </a:p>
        </p:txBody>
      </p:sp>
    </p:spTree>
    <p:extLst>
      <p:ext uri="{BB962C8B-B14F-4D97-AF65-F5344CB8AC3E}">
        <p14:creationId xmlns:p14="http://schemas.microsoft.com/office/powerpoint/2010/main" val="3037520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polar_neutral.mp4">
            <a:hlinkClick r:id="" action="ppaction://media"/>
            <a:extLst>
              <a:ext uri="{FF2B5EF4-FFF2-40B4-BE49-F238E27FC236}">
                <a16:creationId xmlns:a16="http://schemas.microsoft.com/office/drawing/2014/main" id="{90BF89BE-E072-0F4E-9B0F-2AE8C05C57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89593" y="0"/>
            <a:ext cx="5032375" cy="6858000"/>
          </a:xfrm>
          <a:prstGeom prst="rect">
            <a:avLst/>
          </a:prstGeom>
        </p:spPr>
      </p:pic>
      <p:sp>
        <p:nvSpPr>
          <p:cNvPr id="3" name="TextBox 19">
            <a:extLst>
              <a:ext uri="{FF2B5EF4-FFF2-40B4-BE49-F238E27FC236}">
                <a16:creationId xmlns:a16="http://schemas.microsoft.com/office/drawing/2014/main" id="{41C95FFF-6224-3E45-B302-119F21890F91}"/>
              </a:ext>
            </a:extLst>
          </p:cNvPr>
          <p:cNvSpPr txBox="1">
            <a:spLocks noChangeArrowheads="1"/>
          </p:cNvSpPr>
          <p:nvPr/>
        </p:nvSpPr>
        <p:spPr bwMode="auto">
          <a:xfrm>
            <a:off x="683202" y="14847"/>
            <a:ext cx="2250831"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FontTx/>
              <a:buNone/>
            </a:pPr>
            <a:r>
              <a:rPr lang="en-US" altLang="en-US" sz="2600" b="1" dirty="0">
                <a:solidFill>
                  <a:srgbClr val="0432FF"/>
                </a:solidFill>
                <a:latin typeface="Candara" panose="020E0502030303020204" pitchFamily="34" charset="0"/>
              </a:rPr>
              <a:t>TIEGCM Simulation of </a:t>
            </a:r>
          </a:p>
          <a:p>
            <a:pPr algn="ctr">
              <a:spcBef>
                <a:spcPct val="0"/>
              </a:spcBef>
              <a:buFontTx/>
              <a:buNone/>
            </a:pPr>
            <a:r>
              <a:rPr lang="en-US" altLang="en-US" sz="2600" b="1" dirty="0">
                <a:solidFill>
                  <a:srgbClr val="0432FF"/>
                </a:solidFill>
                <a:latin typeface="Candara" panose="020E0502030303020204" pitchFamily="34" charset="0"/>
              </a:rPr>
              <a:t>Space Storm</a:t>
            </a:r>
            <a:endParaRPr lang="en-US" altLang="en-US" sz="2600" dirty="0">
              <a:latin typeface="Candara" panose="020E0502030303020204" pitchFamily="34" charset="0"/>
            </a:endParaRPr>
          </a:p>
        </p:txBody>
      </p:sp>
      <p:grpSp>
        <p:nvGrpSpPr>
          <p:cNvPr id="4" name="Group 3">
            <a:extLst>
              <a:ext uri="{FF2B5EF4-FFF2-40B4-BE49-F238E27FC236}">
                <a16:creationId xmlns:a16="http://schemas.microsoft.com/office/drawing/2014/main" id="{50EB0DA4-AB9E-FA42-8B17-0CD82F0AEC5B}"/>
              </a:ext>
            </a:extLst>
          </p:cNvPr>
          <p:cNvGrpSpPr/>
          <p:nvPr/>
        </p:nvGrpSpPr>
        <p:grpSpPr>
          <a:xfrm>
            <a:off x="139370" y="1292662"/>
            <a:ext cx="5817585" cy="5440535"/>
            <a:chOff x="3326415" y="2394631"/>
            <a:chExt cx="5817585" cy="5440535"/>
          </a:xfrm>
        </p:grpSpPr>
        <p:pic>
          <p:nvPicPr>
            <p:cNvPr id="5" name="Picture 4">
              <a:extLst>
                <a:ext uri="{FF2B5EF4-FFF2-40B4-BE49-F238E27FC236}">
                  <a16:creationId xmlns:a16="http://schemas.microsoft.com/office/drawing/2014/main" id="{0E4B471B-2709-FE42-A245-95DC55AC40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6415" y="2394631"/>
              <a:ext cx="3117449" cy="3686209"/>
            </a:xfrm>
            <a:prstGeom prst="rect">
              <a:avLst/>
            </a:prstGeom>
          </p:spPr>
        </p:pic>
        <p:sp>
          <p:nvSpPr>
            <p:cNvPr id="6" name="TextBox 5">
              <a:extLst>
                <a:ext uri="{FF2B5EF4-FFF2-40B4-BE49-F238E27FC236}">
                  <a16:creationId xmlns:a16="http://schemas.microsoft.com/office/drawing/2014/main" id="{8788D4B4-79D4-9543-89BC-3E4A072897F7}"/>
                </a:ext>
              </a:extLst>
            </p:cNvPr>
            <p:cNvSpPr txBox="1"/>
            <p:nvPr/>
          </p:nvSpPr>
          <p:spPr>
            <a:xfrm>
              <a:off x="6498651" y="4957822"/>
              <a:ext cx="2645349" cy="369332"/>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97D5B6E2-77D6-8340-8EC0-7FEDC37E8580}"/>
                </a:ext>
              </a:extLst>
            </p:cNvPr>
            <p:cNvPicPr>
              <a:picLocks noChangeAspect="1"/>
            </p:cNvPicPr>
            <p:nvPr/>
          </p:nvPicPr>
          <p:blipFill>
            <a:blip r:embed="rId7"/>
            <a:stretch>
              <a:fillRect/>
            </a:stretch>
          </p:blipFill>
          <p:spPr>
            <a:xfrm>
              <a:off x="3696836" y="6080840"/>
              <a:ext cx="2645349" cy="1754326"/>
            </a:xfrm>
            <a:prstGeom prst="rect">
              <a:avLst/>
            </a:prstGeom>
          </p:spPr>
        </p:pic>
        <p:sp>
          <p:nvSpPr>
            <p:cNvPr id="8" name="TextBox 7">
              <a:extLst>
                <a:ext uri="{FF2B5EF4-FFF2-40B4-BE49-F238E27FC236}">
                  <a16:creationId xmlns:a16="http://schemas.microsoft.com/office/drawing/2014/main" id="{940F0D04-C63D-4149-894A-8E58837D1082}"/>
                </a:ext>
              </a:extLst>
            </p:cNvPr>
            <p:cNvSpPr txBox="1"/>
            <p:nvPr/>
          </p:nvSpPr>
          <p:spPr>
            <a:xfrm>
              <a:off x="4085546" y="7465834"/>
              <a:ext cx="2433887" cy="369332"/>
            </a:xfrm>
            <a:prstGeom prst="rect">
              <a:avLst/>
            </a:prstGeom>
            <a:noFill/>
          </p:spPr>
          <p:txBody>
            <a:bodyPr wrap="square" rtlCol="0">
              <a:spAutoFit/>
            </a:bodyPr>
            <a:lstStyle/>
            <a:p>
              <a:r>
                <a:rPr lang="en-US" sz="1800" dirty="0">
                  <a:solidFill>
                    <a:srgbClr val="FFFF00"/>
                  </a:solidFill>
                </a:rPr>
                <a:t>by </a:t>
              </a:r>
              <a:r>
                <a:rPr lang="en-US" sz="1800" dirty="0" err="1">
                  <a:solidFill>
                    <a:srgbClr val="FFFF00"/>
                  </a:solidFill>
                </a:rPr>
                <a:t>Zhibin</a:t>
              </a:r>
              <a:r>
                <a:rPr lang="en-US" sz="1800" dirty="0">
                  <a:solidFill>
                    <a:srgbClr val="FFFF00"/>
                  </a:solidFill>
                </a:rPr>
                <a:t> Yu</a:t>
              </a:r>
            </a:p>
          </p:txBody>
        </p:sp>
      </p:grpSp>
      <p:sp>
        <p:nvSpPr>
          <p:cNvPr id="9" name="Date Placeholder 8">
            <a:extLst>
              <a:ext uri="{FF2B5EF4-FFF2-40B4-BE49-F238E27FC236}">
                <a16:creationId xmlns:a16="http://schemas.microsoft.com/office/drawing/2014/main" id="{8A1B8623-4F38-BD44-9AAE-883AFF8734B1}"/>
              </a:ext>
            </a:extLst>
          </p:cNvPr>
          <p:cNvSpPr>
            <a:spLocks noGrp="1"/>
          </p:cNvSpPr>
          <p:nvPr>
            <p:ph type="dt" sz="half" idx="10"/>
          </p:nvPr>
        </p:nvSpPr>
        <p:spPr/>
        <p:txBody>
          <a:bodyPr/>
          <a:lstStyle/>
          <a:p>
            <a:pPr>
              <a:defRPr/>
            </a:pPr>
            <a:r>
              <a:rPr lang="en-US"/>
              <a:t>11/05/20</a:t>
            </a:r>
          </a:p>
        </p:txBody>
      </p:sp>
      <p:sp>
        <p:nvSpPr>
          <p:cNvPr id="10" name="Footer Placeholder 9">
            <a:extLst>
              <a:ext uri="{FF2B5EF4-FFF2-40B4-BE49-F238E27FC236}">
                <a16:creationId xmlns:a16="http://schemas.microsoft.com/office/drawing/2014/main" id="{69393329-FDFB-0246-AC4F-8D5221DB44FC}"/>
              </a:ext>
            </a:extLst>
          </p:cNvPr>
          <p:cNvSpPr>
            <a:spLocks noGrp="1"/>
          </p:cNvSpPr>
          <p:nvPr>
            <p:ph type="ftr" sz="quarter" idx="11"/>
          </p:nvPr>
        </p:nvSpPr>
        <p:spPr/>
        <p:txBody>
          <a:bodyPr/>
          <a:lstStyle/>
          <a:p>
            <a:pPr>
              <a:defRPr/>
            </a:pPr>
            <a:r>
              <a:rPr lang="nl-NL"/>
              <a:t>PHYS 8750, Clemson</a:t>
            </a:r>
            <a:endParaRPr lang="en-US"/>
          </a:p>
        </p:txBody>
      </p:sp>
      <p:sp>
        <p:nvSpPr>
          <p:cNvPr id="11" name="Slide Number Placeholder 10">
            <a:extLst>
              <a:ext uri="{FF2B5EF4-FFF2-40B4-BE49-F238E27FC236}">
                <a16:creationId xmlns:a16="http://schemas.microsoft.com/office/drawing/2014/main" id="{8F261111-CE57-4943-8DB3-027F6EF46FDD}"/>
              </a:ext>
            </a:extLst>
          </p:cNvPr>
          <p:cNvSpPr>
            <a:spLocks noGrp="1"/>
          </p:cNvSpPr>
          <p:nvPr>
            <p:ph type="sldNum" sz="quarter" idx="12"/>
          </p:nvPr>
        </p:nvSpPr>
        <p:spPr/>
        <p:txBody>
          <a:bodyPr/>
          <a:lstStyle/>
          <a:p>
            <a:fld id="{B91A729D-F1A8-6B45-A5E7-FDC85B8DA35C}" type="slidenum">
              <a:rPr lang="en-US" smtClean="0"/>
              <a:pPr/>
              <a:t>23</a:t>
            </a:fld>
            <a:endParaRPr lang="en-US"/>
          </a:p>
        </p:txBody>
      </p:sp>
    </p:spTree>
    <p:extLst>
      <p:ext uri="{BB962C8B-B14F-4D97-AF65-F5344CB8AC3E}">
        <p14:creationId xmlns:p14="http://schemas.microsoft.com/office/powerpoint/2010/main" val="99486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23ADE7-4DDD-FB4E-A82C-DF422A59BFF5}"/>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22D5435A-9ACB-2545-84D4-D26042D31081}"/>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C4758A72-EA22-DF40-8AC2-BEE2388CC91B}"/>
              </a:ext>
            </a:extLst>
          </p:cNvPr>
          <p:cNvSpPr>
            <a:spLocks noGrp="1"/>
          </p:cNvSpPr>
          <p:nvPr>
            <p:ph type="sldNum" sz="quarter" idx="12"/>
          </p:nvPr>
        </p:nvSpPr>
        <p:spPr/>
        <p:txBody>
          <a:bodyPr/>
          <a:lstStyle/>
          <a:p>
            <a:fld id="{B91A729D-F1A8-6B45-A5E7-FDC85B8DA35C}" type="slidenum">
              <a:rPr lang="en-US" smtClean="0"/>
              <a:pPr/>
              <a:t>24</a:t>
            </a:fld>
            <a:endParaRPr lang="en-US"/>
          </a:p>
        </p:txBody>
      </p:sp>
      <p:sp>
        <p:nvSpPr>
          <p:cNvPr id="5" name="Title 1">
            <a:extLst>
              <a:ext uri="{FF2B5EF4-FFF2-40B4-BE49-F238E27FC236}">
                <a16:creationId xmlns:a16="http://schemas.microsoft.com/office/drawing/2014/main" id="{216DA5E4-8E9F-9741-B91A-792BFB6CA7C9}"/>
              </a:ext>
            </a:extLst>
          </p:cNvPr>
          <p:cNvSpPr txBox="1">
            <a:spLocks/>
          </p:cNvSpPr>
          <p:nvPr/>
        </p:nvSpPr>
        <p:spPr>
          <a:xfrm>
            <a:off x="1447800" y="164373"/>
            <a:ext cx="6102227" cy="685799"/>
          </a:xfrm>
          <a:prstGeom prst="rect">
            <a:avLst/>
          </a:prstGeom>
          <a:ln w="25400">
            <a:solidFill>
              <a:srgbClr val="423BFF"/>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dirty="0">
                <a:solidFill>
                  <a:srgbClr val="C00000"/>
                </a:solidFill>
                <a:latin typeface="Copperplate" panose="02000504000000020004" pitchFamily="2" charset="77"/>
              </a:rPr>
              <a:t>CESM</a:t>
            </a:r>
            <a:br>
              <a:rPr lang="en-US" sz="2600" b="1" dirty="0">
                <a:solidFill>
                  <a:srgbClr val="C00000"/>
                </a:solidFill>
                <a:latin typeface="Copperplate" panose="02000504000000020004" pitchFamily="2" charset="77"/>
              </a:rPr>
            </a:br>
            <a:r>
              <a:rPr lang="en-US" sz="2200" b="1" dirty="0">
                <a:solidFill>
                  <a:srgbClr val="C00000"/>
                </a:solidFill>
                <a:latin typeface="Copperplate" panose="02000504000000020004" pitchFamily="2" charset="77"/>
              </a:rPr>
              <a:t>(The</a:t>
            </a:r>
            <a:r>
              <a:rPr lang="zh-CN" altLang="en-US" sz="2200" b="1" dirty="0">
                <a:solidFill>
                  <a:srgbClr val="C00000"/>
                </a:solidFill>
                <a:latin typeface="Copperplate" panose="02000504000000020004" pitchFamily="2" charset="77"/>
              </a:rPr>
              <a:t> </a:t>
            </a:r>
            <a:r>
              <a:rPr lang="en-US" altLang="zh-CN" sz="2200" b="1" dirty="0">
                <a:solidFill>
                  <a:srgbClr val="C00000"/>
                </a:solidFill>
                <a:latin typeface="Copperplate" panose="02000504000000020004" pitchFamily="2" charset="77"/>
              </a:rPr>
              <a:t>Community Earth System model</a:t>
            </a:r>
            <a:r>
              <a:rPr lang="en-US" sz="2200" b="1" dirty="0">
                <a:solidFill>
                  <a:srgbClr val="C00000"/>
                </a:solidFill>
                <a:latin typeface="Copperplate" panose="02000504000000020004" pitchFamily="2" charset="77"/>
              </a:rPr>
              <a:t>)</a:t>
            </a:r>
          </a:p>
        </p:txBody>
      </p:sp>
      <p:sp>
        <p:nvSpPr>
          <p:cNvPr id="6" name="TextBox 5">
            <a:extLst>
              <a:ext uri="{FF2B5EF4-FFF2-40B4-BE49-F238E27FC236}">
                <a16:creationId xmlns:a16="http://schemas.microsoft.com/office/drawing/2014/main" id="{0F2E677D-C08A-E046-ACEE-20FE6C8E81E3}"/>
              </a:ext>
            </a:extLst>
          </p:cNvPr>
          <p:cNvSpPr txBox="1"/>
          <p:nvPr/>
        </p:nvSpPr>
        <p:spPr>
          <a:xfrm>
            <a:off x="228600" y="862362"/>
            <a:ext cx="8686800" cy="707886"/>
          </a:xfrm>
          <a:prstGeom prst="rect">
            <a:avLst/>
          </a:prstGeom>
          <a:noFill/>
        </p:spPr>
        <p:txBody>
          <a:bodyPr wrap="square" rtlCol="0">
            <a:spAutoFit/>
          </a:bodyPr>
          <a:lstStyle/>
          <a:p>
            <a:r>
              <a:rPr lang="en-US" sz="2000" dirty="0">
                <a:latin typeface="+mn-lt"/>
              </a:rPr>
              <a:t>Fully-coupled, global climate model that provides state-of-the-art computer simulations of the Earth's past, present, and future climate states.</a:t>
            </a:r>
          </a:p>
        </p:txBody>
      </p:sp>
      <p:pic>
        <p:nvPicPr>
          <p:cNvPr id="15" name="Picture 14">
            <a:extLst>
              <a:ext uri="{FF2B5EF4-FFF2-40B4-BE49-F238E27FC236}">
                <a16:creationId xmlns:a16="http://schemas.microsoft.com/office/drawing/2014/main" id="{67705DF7-4440-2347-9E17-A8500456ADC6}"/>
              </a:ext>
            </a:extLst>
          </p:cNvPr>
          <p:cNvPicPr>
            <a:picLocks noChangeAspect="1"/>
          </p:cNvPicPr>
          <p:nvPr/>
        </p:nvPicPr>
        <p:blipFill>
          <a:blip r:embed="rId2"/>
          <a:stretch>
            <a:fillRect/>
          </a:stretch>
        </p:blipFill>
        <p:spPr>
          <a:xfrm>
            <a:off x="6902687" y="4305774"/>
            <a:ext cx="1810530" cy="1810530"/>
          </a:xfrm>
          <a:prstGeom prst="rect">
            <a:avLst/>
          </a:prstGeom>
        </p:spPr>
      </p:pic>
      <p:pic>
        <p:nvPicPr>
          <p:cNvPr id="17" name="Picture 16">
            <a:extLst>
              <a:ext uri="{FF2B5EF4-FFF2-40B4-BE49-F238E27FC236}">
                <a16:creationId xmlns:a16="http://schemas.microsoft.com/office/drawing/2014/main" id="{C37C933D-6FD0-D34C-BFD3-FA5AB1F8C9EF}"/>
              </a:ext>
            </a:extLst>
          </p:cNvPr>
          <p:cNvPicPr>
            <a:picLocks noChangeAspect="1"/>
          </p:cNvPicPr>
          <p:nvPr/>
        </p:nvPicPr>
        <p:blipFill>
          <a:blip r:embed="rId3"/>
          <a:stretch>
            <a:fillRect/>
          </a:stretch>
        </p:blipFill>
        <p:spPr>
          <a:xfrm>
            <a:off x="3737488" y="4698176"/>
            <a:ext cx="1702624" cy="1702624"/>
          </a:xfrm>
          <a:prstGeom prst="rect">
            <a:avLst/>
          </a:prstGeom>
        </p:spPr>
      </p:pic>
      <p:pic>
        <p:nvPicPr>
          <p:cNvPr id="19" name="Picture 18">
            <a:extLst>
              <a:ext uri="{FF2B5EF4-FFF2-40B4-BE49-F238E27FC236}">
                <a16:creationId xmlns:a16="http://schemas.microsoft.com/office/drawing/2014/main" id="{4D8E3109-A888-0343-9843-3D95C143A200}"/>
              </a:ext>
            </a:extLst>
          </p:cNvPr>
          <p:cNvPicPr>
            <a:picLocks noChangeAspect="1"/>
          </p:cNvPicPr>
          <p:nvPr/>
        </p:nvPicPr>
        <p:blipFill>
          <a:blip r:embed="rId4"/>
          <a:stretch>
            <a:fillRect/>
          </a:stretch>
        </p:blipFill>
        <p:spPr>
          <a:xfrm>
            <a:off x="3757201" y="1525904"/>
            <a:ext cx="1682911" cy="1674496"/>
          </a:xfrm>
          <a:prstGeom prst="rect">
            <a:avLst/>
          </a:prstGeom>
        </p:spPr>
      </p:pic>
      <p:pic>
        <p:nvPicPr>
          <p:cNvPr id="21" name="Picture 20">
            <a:extLst>
              <a:ext uri="{FF2B5EF4-FFF2-40B4-BE49-F238E27FC236}">
                <a16:creationId xmlns:a16="http://schemas.microsoft.com/office/drawing/2014/main" id="{D3692AEE-7090-1840-A281-AC68E171BDDD}"/>
              </a:ext>
            </a:extLst>
          </p:cNvPr>
          <p:cNvPicPr>
            <a:picLocks noChangeAspect="1"/>
          </p:cNvPicPr>
          <p:nvPr/>
        </p:nvPicPr>
        <p:blipFill>
          <a:blip r:embed="rId5"/>
          <a:stretch>
            <a:fillRect/>
          </a:stretch>
        </p:blipFill>
        <p:spPr>
          <a:xfrm>
            <a:off x="6923877" y="1752600"/>
            <a:ext cx="1801386" cy="1810530"/>
          </a:xfrm>
          <a:prstGeom prst="rect">
            <a:avLst/>
          </a:prstGeom>
        </p:spPr>
      </p:pic>
      <p:pic>
        <p:nvPicPr>
          <p:cNvPr id="23" name="Picture 22">
            <a:extLst>
              <a:ext uri="{FF2B5EF4-FFF2-40B4-BE49-F238E27FC236}">
                <a16:creationId xmlns:a16="http://schemas.microsoft.com/office/drawing/2014/main" id="{838CF71B-9FCA-984C-A86D-D376ED284F09}"/>
              </a:ext>
            </a:extLst>
          </p:cNvPr>
          <p:cNvPicPr>
            <a:picLocks noChangeAspect="1"/>
          </p:cNvPicPr>
          <p:nvPr/>
        </p:nvPicPr>
        <p:blipFill>
          <a:blip r:embed="rId6"/>
          <a:stretch>
            <a:fillRect/>
          </a:stretch>
        </p:blipFill>
        <p:spPr>
          <a:xfrm>
            <a:off x="580495" y="4111575"/>
            <a:ext cx="1874595" cy="1884063"/>
          </a:xfrm>
          <a:prstGeom prst="rect">
            <a:avLst/>
          </a:prstGeom>
        </p:spPr>
      </p:pic>
      <p:pic>
        <p:nvPicPr>
          <p:cNvPr id="25" name="Picture 24">
            <a:extLst>
              <a:ext uri="{FF2B5EF4-FFF2-40B4-BE49-F238E27FC236}">
                <a16:creationId xmlns:a16="http://schemas.microsoft.com/office/drawing/2014/main" id="{4CF797C8-F222-964A-86AE-BD61A6FC9ECE}"/>
              </a:ext>
            </a:extLst>
          </p:cNvPr>
          <p:cNvPicPr>
            <a:picLocks noChangeAspect="1"/>
          </p:cNvPicPr>
          <p:nvPr/>
        </p:nvPicPr>
        <p:blipFill>
          <a:blip r:embed="rId7"/>
          <a:stretch>
            <a:fillRect/>
          </a:stretch>
        </p:blipFill>
        <p:spPr>
          <a:xfrm>
            <a:off x="606301" y="1708741"/>
            <a:ext cx="1849532" cy="1840191"/>
          </a:xfrm>
          <a:prstGeom prst="rect">
            <a:avLst/>
          </a:prstGeom>
        </p:spPr>
      </p:pic>
      <p:pic>
        <p:nvPicPr>
          <p:cNvPr id="28" name="Picture 27">
            <a:extLst>
              <a:ext uri="{FF2B5EF4-FFF2-40B4-BE49-F238E27FC236}">
                <a16:creationId xmlns:a16="http://schemas.microsoft.com/office/drawing/2014/main" id="{F3A9DE03-BDFD-D848-A124-BDC3EC60306E}"/>
              </a:ext>
            </a:extLst>
          </p:cNvPr>
          <p:cNvPicPr>
            <a:picLocks noChangeAspect="1"/>
          </p:cNvPicPr>
          <p:nvPr/>
        </p:nvPicPr>
        <p:blipFill rotWithShape="1">
          <a:blip r:embed="rId8"/>
          <a:srcRect t="-6785" r="28133"/>
          <a:stretch/>
        </p:blipFill>
        <p:spPr>
          <a:xfrm>
            <a:off x="2601535" y="3550449"/>
            <a:ext cx="4180265" cy="840008"/>
          </a:xfrm>
          <a:prstGeom prst="rect">
            <a:avLst/>
          </a:prstGeom>
        </p:spPr>
      </p:pic>
      <p:cxnSp>
        <p:nvCxnSpPr>
          <p:cNvPr id="32" name="Straight Arrow Connector 31">
            <a:extLst>
              <a:ext uri="{FF2B5EF4-FFF2-40B4-BE49-F238E27FC236}">
                <a16:creationId xmlns:a16="http://schemas.microsoft.com/office/drawing/2014/main" id="{1998BDA7-B651-A74E-91E2-CF26D2D60AC7}"/>
              </a:ext>
            </a:extLst>
          </p:cNvPr>
          <p:cNvCxnSpPr>
            <a:cxnSpLocks/>
          </p:cNvCxnSpPr>
          <p:nvPr/>
        </p:nvCxnSpPr>
        <p:spPr>
          <a:xfrm>
            <a:off x="2455090" y="3134957"/>
            <a:ext cx="858789" cy="413975"/>
          </a:xfrm>
          <a:prstGeom prst="straightConnector1">
            <a:avLst/>
          </a:prstGeom>
          <a:ln w="381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71DDBDC2-34C3-DF41-B920-1C124EBD417E}"/>
              </a:ext>
            </a:extLst>
          </p:cNvPr>
          <p:cNvCxnSpPr>
            <a:cxnSpLocks/>
          </p:cNvCxnSpPr>
          <p:nvPr/>
        </p:nvCxnSpPr>
        <p:spPr>
          <a:xfrm flipV="1">
            <a:off x="2480648" y="4390457"/>
            <a:ext cx="833231" cy="529349"/>
          </a:xfrm>
          <a:prstGeom prst="straightConnector1">
            <a:avLst/>
          </a:prstGeom>
          <a:ln w="381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A73D9F83-808F-4F4A-B314-6E4468B02BD0}"/>
              </a:ext>
            </a:extLst>
          </p:cNvPr>
          <p:cNvCxnSpPr>
            <a:cxnSpLocks/>
          </p:cNvCxnSpPr>
          <p:nvPr/>
        </p:nvCxnSpPr>
        <p:spPr>
          <a:xfrm flipH="1">
            <a:off x="5943458" y="3055426"/>
            <a:ext cx="980419" cy="493506"/>
          </a:xfrm>
          <a:prstGeom prst="straightConnector1">
            <a:avLst/>
          </a:prstGeom>
          <a:ln w="381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3F6BD516-A3E7-AD4E-B9AF-B704919E666F}"/>
              </a:ext>
            </a:extLst>
          </p:cNvPr>
          <p:cNvCxnSpPr>
            <a:cxnSpLocks/>
          </p:cNvCxnSpPr>
          <p:nvPr/>
        </p:nvCxnSpPr>
        <p:spPr>
          <a:xfrm flipH="1" flipV="1">
            <a:off x="5943458" y="4420647"/>
            <a:ext cx="959229" cy="499159"/>
          </a:xfrm>
          <a:prstGeom prst="straightConnector1">
            <a:avLst/>
          </a:prstGeom>
          <a:ln w="381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BD562A9-DF67-9748-91E7-2D0F9ABDC3FA}"/>
              </a:ext>
            </a:extLst>
          </p:cNvPr>
          <p:cNvCxnSpPr>
            <a:cxnSpLocks/>
          </p:cNvCxnSpPr>
          <p:nvPr/>
        </p:nvCxnSpPr>
        <p:spPr>
          <a:xfrm>
            <a:off x="4553606" y="3208304"/>
            <a:ext cx="0" cy="373096"/>
          </a:xfrm>
          <a:prstGeom prst="straightConnector1">
            <a:avLst/>
          </a:prstGeom>
          <a:ln w="381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13CA28D-F7DA-D74C-96CF-7BAAA7FC5A02}"/>
              </a:ext>
            </a:extLst>
          </p:cNvPr>
          <p:cNvCxnSpPr>
            <a:cxnSpLocks/>
          </p:cNvCxnSpPr>
          <p:nvPr/>
        </p:nvCxnSpPr>
        <p:spPr>
          <a:xfrm flipV="1">
            <a:off x="4569372" y="4349992"/>
            <a:ext cx="0" cy="377775"/>
          </a:xfrm>
          <a:prstGeom prst="straightConnector1">
            <a:avLst/>
          </a:prstGeom>
          <a:ln w="381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7A7A7DE3-8584-6046-B5D4-983CFB7AFA42}"/>
              </a:ext>
            </a:extLst>
          </p:cNvPr>
          <p:cNvSpPr txBox="1"/>
          <p:nvPr/>
        </p:nvSpPr>
        <p:spPr>
          <a:xfrm>
            <a:off x="2568387" y="6390786"/>
            <a:ext cx="454062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http://</a:t>
            </a:r>
            <a:r>
              <a:rPr lang="en-US" sz="1600" dirty="0" err="1">
                <a:latin typeface="Arial" panose="020B0604020202020204" pitchFamily="34" charset="0"/>
                <a:cs typeface="Arial" panose="020B0604020202020204" pitchFamily="34" charset="0"/>
              </a:rPr>
              <a:t>www.cesm.ucar.edu</a:t>
            </a:r>
            <a:r>
              <a:rPr lang="en-US" sz="1600" dirty="0">
                <a:latin typeface="Arial" panose="020B0604020202020204" pitchFamily="34" charset="0"/>
                <a:cs typeface="Arial" panose="020B0604020202020204" pitchFamily="34" charset="0"/>
              </a:rPr>
              <a:t>/models/cesm1.2/</a:t>
            </a:r>
          </a:p>
        </p:txBody>
      </p:sp>
    </p:spTree>
    <p:extLst>
      <p:ext uri="{BB962C8B-B14F-4D97-AF65-F5344CB8AC3E}">
        <p14:creationId xmlns:p14="http://schemas.microsoft.com/office/powerpoint/2010/main" val="4254817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41B64-710B-294A-A199-057502DEE0EC}"/>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F211FB54-081D-5444-A5ED-939008958C1C}"/>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40D7A3E4-235B-6142-A8EF-BB65351CCDE8}"/>
              </a:ext>
            </a:extLst>
          </p:cNvPr>
          <p:cNvSpPr>
            <a:spLocks noGrp="1"/>
          </p:cNvSpPr>
          <p:nvPr>
            <p:ph type="sldNum" sz="quarter" idx="12"/>
          </p:nvPr>
        </p:nvSpPr>
        <p:spPr/>
        <p:txBody>
          <a:bodyPr/>
          <a:lstStyle/>
          <a:p>
            <a:fld id="{B91A729D-F1A8-6B45-A5E7-FDC85B8DA35C}" type="slidenum">
              <a:rPr lang="en-US" smtClean="0"/>
              <a:pPr/>
              <a:t>25</a:t>
            </a:fld>
            <a:endParaRPr lang="en-US"/>
          </a:p>
        </p:txBody>
      </p:sp>
      <p:sp>
        <p:nvSpPr>
          <p:cNvPr id="5" name="Title 1">
            <a:extLst>
              <a:ext uri="{FF2B5EF4-FFF2-40B4-BE49-F238E27FC236}">
                <a16:creationId xmlns:a16="http://schemas.microsoft.com/office/drawing/2014/main" id="{7888E623-B619-EB41-9AC2-102D55784F82}"/>
              </a:ext>
            </a:extLst>
          </p:cNvPr>
          <p:cNvSpPr txBox="1">
            <a:spLocks/>
          </p:cNvSpPr>
          <p:nvPr/>
        </p:nvSpPr>
        <p:spPr>
          <a:xfrm>
            <a:off x="1897249" y="152400"/>
            <a:ext cx="5416427" cy="441324"/>
          </a:xfrm>
          <a:prstGeom prst="rect">
            <a:avLst/>
          </a:prstGeom>
          <a:ln w="25400">
            <a:solidFill>
              <a:srgbClr val="423BFF"/>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dirty="0">
                <a:solidFill>
                  <a:srgbClr val="C00000"/>
                </a:solidFill>
                <a:latin typeface="Copperplate" panose="02000504000000020004" pitchFamily="2" charset="77"/>
              </a:rPr>
              <a:t>Finite Volume Method</a:t>
            </a:r>
            <a:endParaRPr lang="en-US" sz="2200" b="1" dirty="0">
              <a:solidFill>
                <a:srgbClr val="C00000"/>
              </a:solidFill>
              <a:latin typeface="Copperplate" panose="02000504000000020004" pitchFamily="2" charset="77"/>
            </a:endParaRPr>
          </a:p>
        </p:txBody>
      </p:sp>
      <p:pic>
        <p:nvPicPr>
          <p:cNvPr id="7" name="Picture 6">
            <a:extLst>
              <a:ext uri="{FF2B5EF4-FFF2-40B4-BE49-F238E27FC236}">
                <a16:creationId xmlns:a16="http://schemas.microsoft.com/office/drawing/2014/main" id="{492D3D7E-8A60-9247-B7FA-D948E0112C8A}"/>
              </a:ext>
            </a:extLst>
          </p:cNvPr>
          <p:cNvPicPr>
            <a:picLocks noChangeAspect="1"/>
          </p:cNvPicPr>
          <p:nvPr/>
        </p:nvPicPr>
        <p:blipFill>
          <a:blip r:embed="rId2"/>
          <a:stretch>
            <a:fillRect/>
          </a:stretch>
        </p:blipFill>
        <p:spPr>
          <a:xfrm>
            <a:off x="3505200" y="686331"/>
            <a:ext cx="2438400" cy="717176"/>
          </a:xfrm>
          <a:prstGeom prst="rect">
            <a:avLst/>
          </a:prstGeom>
        </p:spPr>
      </p:pic>
      <p:sp>
        <p:nvSpPr>
          <p:cNvPr id="8" name="TextBox 7">
            <a:extLst>
              <a:ext uri="{FF2B5EF4-FFF2-40B4-BE49-F238E27FC236}">
                <a16:creationId xmlns:a16="http://schemas.microsoft.com/office/drawing/2014/main" id="{42FB0528-97D6-DD43-9FC1-BE8F56A288D1}"/>
              </a:ext>
            </a:extLst>
          </p:cNvPr>
          <p:cNvSpPr txBox="1"/>
          <p:nvPr/>
        </p:nvSpPr>
        <p:spPr>
          <a:xfrm>
            <a:off x="375745" y="820800"/>
            <a:ext cx="8686800" cy="430887"/>
          </a:xfrm>
          <a:prstGeom prst="rect">
            <a:avLst/>
          </a:prstGeom>
          <a:noFill/>
        </p:spPr>
        <p:txBody>
          <a:bodyPr wrap="square" rtlCol="0">
            <a:spAutoFit/>
          </a:bodyPr>
          <a:lstStyle/>
          <a:p>
            <a:r>
              <a:rPr lang="en-US" sz="2200" dirty="0">
                <a:latin typeface="+mn-lt"/>
              </a:rPr>
              <a:t>Mass conservation:</a:t>
            </a:r>
          </a:p>
        </p:txBody>
      </p:sp>
      <p:sp>
        <p:nvSpPr>
          <p:cNvPr id="9" name="TextBox 8">
            <a:extLst>
              <a:ext uri="{FF2B5EF4-FFF2-40B4-BE49-F238E27FC236}">
                <a16:creationId xmlns:a16="http://schemas.microsoft.com/office/drawing/2014/main" id="{FB03521C-E08B-C147-9CE5-4E6B1A4879B1}"/>
              </a:ext>
            </a:extLst>
          </p:cNvPr>
          <p:cNvSpPr txBox="1"/>
          <p:nvPr/>
        </p:nvSpPr>
        <p:spPr>
          <a:xfrm>
            <a:off x="7002518" y="6021911"/>
            <a:ext cx="206002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DescriptionofCAM5</a:t>
            </a:r>
          </a:p>
        </p:txBody>
      </p:sp>
      <p:pic>
        <p:nvPicPr>
          <p:cNvPr id="11" name="Picture 10">
            <a:extLst>
              <a:ext uri="{FF2B5EF4-FFF2-40B4-BE49-F238E27FC236}">
                <a16:creationId xmlns:a16="http://schemas.microsoft.com/office/drawing/2014/main" id="{217FE10F-2DB2-1C4E-980E-B89CE4EA157A}"/>
              </a:ext>
            </a:extLst>
          </p:cNvPr>
          <p:cNvPicPr>
            <a:picLocks noChangeAspect="1"/>
          </p:cNvPicPr>
          <p:nvPr/>
        </p:nvPicPr>
        <p:blipFill>
          <a:blip r:embed="rId3"/>
          <a:stretch>
            <a:fillRect/>
          </a:stretch>
        </p:blipFill>
        <p:spPr>
          <a:xfrm>
            <a:off x="0" y="1403507"/>
            <a:ext cx="9144000" cy="1068103"/>
          </a:xfrm>
          <a:prstGeom prst="rect">
            <a:avLst/>
          </a:prstGeom>
        </p:spPr>
      </p:pic>
      <p:pic>
        <p:nvPicPr>
          <p:cNvPr id="13" name="Picture 12">
            <a:extLst>
              <a:ext uri="{FF2B5EF4-FFF2-40B4-BE49-F238E27FC236}">
                <a16:creationId xmlns:a16="http://schemas.microsoft.com/office/drawing/2014/main" id="{D2C1CEC6-9C82-164D-9890-03DE8D876DD4}"/>
              </a:ext>
            </a:extLst>
          </p:cNvPr>
          <p:cNvPicPr>
            <a:picLocks noChangeAspect="1"/>
          </p:cNvPicPr>
          <p:nvPr/>
        </p:nvPicPr>
        <p:blipFill>
          <a:blip r:embed="rId4"/>
          <a:stretch>
            <a:fillRect/>
          </a:stretch>
        </p:blipFill>
        <p:spPr>
          <a:xfrm>
            <a:off x="0" y="2717607"/>
            <a:ext cx="9144000" cy="1422786"/>
          </a:xfrm>
          <a:prstGeom prst="rect">
            <a:avLst/>
          </a:prstGeom>
        </p:spPr>
      </p:pic>
      <p:cxnSp>
        <p:nvCxnSpPr>
          <p:cNvPr id="15" name="Straight Connector 14">
            <a:extLst>
              <a:ext uri="{FF2B5EF4-FFF2-40B4-BE49-F238E27FC236}">
                <a16:creationId xmlns:a16="http://schemas.microsoft.com/office/drawing/2014/main" id="{B36FE2E0-6C1A-F748-A6B2-027DFA959219}"/>
              </a:ext>
            </a:extLst>
          </p:cNvPr>
          <p:cNvCxnSpPr>
            <a:cxnSpLocks/>
          </p:cNvCxnSpPr>
          <p:nvPr/>
        </p:nvCxnSpPr>
        <p:spPr>
          <a:xfrm>
            <a:off x="2971800" y="4140393"/>
            <a:ext cx="4341876"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sp>
        <p:nvSpPr>
          <p:cNvPr id="18" name="Title 1">
            <a:extLst>
              <a:ext uri="{FF2B5EF4-FFF2-40B4-BE49-F238E27FC236}">
                <a16:creationId xmlns:a16="http://schemas.microsoft.com/office/drawing/2014/main" id="{FDC92739-677A-6641-BB6A-CE0FF6902784}"/>
              </a:ext>
            </a:extLst>
          </p:cNvPr>
          <p:cNvSpPr txBox="1">
            <a:spLocks/>
          </p:cNvSpPr>
          <p:nvPr/>
        </p:nvSpPr>
        <p:spPr>
          <a:xfrm>
            <a:off x="2168586" y="4203715"/>
            <a:ext cx="5416427" cy="441324"/>
          </a:xfrm>
          <a:prstGeom prst="rect">
            <a:avLst/>
          </a:prstGeom>
          <a:ln w="25400">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dirty="0">
                <a:solidFill>
                  <a:schemeClr val="accent6">
                    <a:lumMod val="75000"/>
                  </a:schemeClr>
                </a:solidFill>
                <a:latin typeface="Copperplate" panose="02000504000000020004" pitchFamily="2" charset="77"/>
              </a:rPr>
              <a:t>Convergence of Flux</a:t>
            </a:r>
          </a:p>
        </p:txBody>
      </p:sp>
      <p:pic>
        <p:nvPicPr>
          <p:cNvPr id="20" name="Picture 19">
            <a:extLst>
              <a:ext uri="{FF2B5EF4-FFF2-40B4-BE49-F238E27FC236}">
                <a16:creationId xmlns:a16="http://schemas.microsoft.com/office/drawing/2014/main" id="{8946ECC3-E120-A14E-8D25-D51D9EFCF5F2}"/>
              </a:ext>
            </a:extLst>
          </p:cNvPr>
          <p:cNvPicPr>
            <a:picLocks noChangeAspect="1"/>
          </p:cNvPicPr>
          <p:nvPr/>
        </p:nvPicPr>
        <p:blipFill>
          <a:blip r:embed="rId5"/>
          <a:stretch>
            <a:fillRect/>
          </a:stretch>
        </p:blipFill>
        <p:spPr>
          <a:xfrm>
            <a:off x="17696" y="4648200"/>
            <a:ext cx="9144000" cy="917831"/>
          </a:xfrm>
          <a:prstGeom prst="rect">
            <a:avLst/>
          </a:prstGeom>
        </p:spPr>
      </p:pic>
      <p:sp>
        <p:nvSpPr>
          <p:cNvPr id="21" name="TextBox 20">
            <a:extLst>
              <a:ext uri="{FF2B5EF4-FFF2-40B4-BE49-F238E27FC236}">
                <a16:creationId xmlns:a16="http://schemas.microsoft.com/office/drawing/2014/main" id="{DB4A70E2-9087-AA46-93F6-F132F1BD1181}"/>
              </a:ext>
            </a:extLst>
          </p:cNvPr>
          <p:cNvSpPr txBox="1"/>
          <p:nvPr/>
        </p:nvSpPr>
        <p:spPr>
          <a:xfrm>
            <a:off x="304800" y="4471105"/>
            <a:ext cx="8686800" cy="430887"/>
          </a:xfrm>
          <a:prstGeom prst="rect">
            <a:avLst/>
          </a:prstGeom>
          <a:noFill/>
        </p:spPr>
        <p:txBody>
          <a:bodyPr wrap="square" rtlCol="0">
            <a:spAutoFit/>
          </a:bodyPr>
          <a:lstStyle/>
          <a:p>
            <a:r>
              <a:rPr lang="en-US" sz="2200" dirty="0">
                <a:latin typeface="+mn-lt"/>
              </a:rPr>
              <a:t>1D transport of flux</a:t>
            </a:r>
          </a:p>
        </p:txBody>
      </p:sp>
      <p:cxnSp>
        <p:nvCxnSpPr>
          <p:cNvPr id="22" name="Straight Connector 21">
            <a:extLst>
              <a:ext uri="{FF2B5EF4-FFF2-40B4-BE49-F238E27FC236}">
                <a16:creationId xmlns:a16="http://schemas.microsoft.com/office/drawing/2014/main" id="{A5E7E78B-35C5-2643-96EC-20A6BD67158E}"/>
              </a:ext>
            </a:extLst>
          </p:cNvPr>
          <p:cNvCxnSpPr>
            <a:cxnSpLocks/>
          </p:cNvCxnSpPr>
          <p:nvPr/>
        </p:nvCxnSpPr>
        <p:spPr>
          <a:xfrm>
            <a:off x="3030304" y="5573587"/>
            <a:ext cx="1617896"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BBB7A15-F2D7-F149-A163-BC1429C601CB}"/>
              </a:ext>
            </a:extLst>
          </p:cNvPr>
          <p:cNvCxnSpPr>
            <a:cxnSpLocks/>
          </p:cNvCxnSpPr>
          <p:nvPr/>
        </p:nvCxnSpPr>
        <p:spPr>
          <a:xfrm>
            <a:off x="6324600" y="5344987"/>
            <a:ext cx="1465496" cy="0"/>
          </a:xfrm>
          <a:prstGeom prst="line">
            <a:avLst/>
          </a:prstGeom>
          <a:ln w="38100">
            <a:prstDash val="solid"/>
          </a:ln>
        </p:spPr>
        <p:style>
          <a:lnRef idx="2">
            <a:schemeClr val="accent1"/>
          </a:lnRef>
          <a:fillRef idx="0">
            <a:schemeClr val="accent1"/>
          </a:fillRef>
          <a:effectRef idx="1">
            <a:schemeClr val="accent1"/>
          </a:effectRef>
          <a:fontRef idx="minor">
            <a:schemeClr val="tx1"/>
          </a:fontRef>
        </p:style>
      </p:cxnSp>
      <p:sp>
        <p:nvSpPr>
          <p:cNvPr id="27" name="Title 1">
            <a:extLst>
              <a:ext uri="{FF2B5EF4-FFF2-40B4-BE49-F238E27FC236}">
                <a16:creationId xmlns:a16="http://schemas.microsoft.com/office/drawing/2014/main" id="{E5C7B992-62ED-A24F-86B3-3A060556B5CE}"/>
              </a:ext>
            </a:extLst>
          </p:cNvPr>
          <p:cNvSpPr txBox="1">
            <a:spLocks/>
          </p:cNvSpPr>
          <p:nvPr/>
        </p:nvSpPr>
        <p:spPr>
          <a:xfrm>
            <a:off x="1128891" y="5671972"/>
            <a:ext cx="5416427" cy="441324"/>
          </a:xfrm>
          <a:prstGeom prst="rect">
            <a:avLst/>
          </a:prstGeom>
          <a:ln w="25400">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dirty="0">
                <a:solidFill>
                  <a:schemeClr val="accent6">
                    <a:lumMod val="75000"/>
                  </a:schemeClr>
                </a:solidFill>
                <a:latin typeface="Copperplate" panose="02000504000000020004" pitchFamily="2" charset="77"/>
              </a:rPr>
              <a:t>Flux Term</a:t>
            </a:r>
          </a:p>
        </p:txBody>
      </p:sp>
      <p:sp>
        <p:nvSpPr>
          <p:cNvPr id="28" name="Title 1">
            <a:extLst>
              <a:ext uri="{FF2B5EF4-FFF2-40B4-BE49-F238E27FC236}">
                <a16:creationId xmlns:a16="http://schemas.microsoft.com/office/drawing/2014/main" id="{61D0A1EF-47FE-FC44-9D6E-641407BD369B}"/>
              </a:ext>
            </a:extLst>
          </p:cNvPr>
          <p:cNvSpPr txBox="1">
            <a:spLocks/>
          </p:cNvSpPr>
          <p:nvPr/>
        </p:nvSpPr>
        <p:spPr>
          <a:xfrm>
            <a:off x="4349134" y="5369864"/>
            <a:ext cx="5416427" cy="441324"/>
          </a:xfrm>
          <a:prstGeom prst="rect">
            <a:avLst/>
          </a:prstGeom>
          <a:ln w="25400">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dirty="0">
                <a:solidFill>
                  <a:schemeClr val="accent6">
                    <a:lumMod val="75000"/>
                  </a:schemeClr>
                </a:solidFill>
                <a:latin typeface="Copperplate" panose="02000504000000020004" pitchFamily="2" charset="77"/>
              </a:rPr>
              <a:t>Flux Term</a:t>
            </a:r>
          </a:p>
        </p:txBody>
      </p:sp>
    </p:spTree>
    <p:extLst>
      <p:ext uri="{BB962C8B-B14F-4D97-AF65-F5344CB8AC3E}">
        <p14:creationId xmlns:p14="http://schemas.microsoft.com/office/powerpoint/2010/main" val="2561601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D66E4-082B-A542-859B-D0325F1CAA03}"/>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60276E0A-AD08-534E-99EF-689E7AE7CCDC}"/>
              </a:ext>
            </a:extLst>
          </p:cNvPr>
          <p:cNvSpPr>
            <a:spLocks noGrp="1"/>
          </p:cNvSpPr>
          <p:nvPr>
            <p:ph type="ftr" sz="quarter" idx="11"/>
          </p:nvPr>
        </p:nvSpPr>
        <p:spPr/>
        <p:txBody>
          <a:bodyPr/>
          <a:lstStyle/>
          <a:p>
            <a:pPr>
              <a:defRPr/>
            </a:pPr>
            <a:r>
              <a:rPr lang="nl-NL" dirty="0"/>
              <a:t>PHYS 8750, </a:t>
            </a:r>
            <a:r>
              <a:rPr lang="nl-NL" dirty="0" err="1"/>
              <a:t>Clemson</a:t>
            </a:r>
            <a:endParaRPr lang="en-US" dirty="0"/>
          </a:p>
        </p:txBody>
      </p:sp>
      <p:sp>
        <p:nvSpPr>
          <p:cNvPr id="4" name="Slide Number Placeholder 3">
            <a:extLst>
              <a:ext uri="{FF2B5EF4-FFF2-40B4-BE49-F238E27FC236}">
                <a16:creationId xmlns:a16="http://schemas.microsoft.com/office/drawing/2014/main" id="{65E57C7B-BA8B-2640-9CF5-09643518A0F5}"/>
              </a:ext>
            </a:extLst>
          </p:cNvPr>
          <p:cNvSpPr>
            <a:spLocks noGrp="1"/>
          </p:cNvSpPr>
          <p:nvPr>
            <p:ph type="sldNum" sz="quarter" idx="12"/>
          </p:nvPr>
        </p:nvSpPr>
        <p:spPr/>
        <p:txBody>
          <a:bodyPr/>
          <a:lstStyle/>
          <a:p>
            <a:fld id="{B91A729D-F1A8-6B45-A5E7-FDC85B8DA35C}" type="slidenum">
              <a:rPr lang="en-US" smtClean="0"/>
              <a:pPr/>
              <a:t>26</a:t>
            </a:fld>
            <a:endParaRPr lang="en-US"/>
          </a:p>
        </p:txBody>
      </p:sp>
      <p:sp>
        <p:nvSpPr>
          <p:cNvPr id="5" name="Title 1">
            <a:extLst>
              <a:ext uri="{FF2B5EF4-FFF2-40B4-BE49-F238E27FC236}">
                <a16:creationId xmlns:a16="http://schemas.microsoft.com/office/drawing/2014/main" id="{043056F9-E3D7-6342-A40C-DC4F6E593C61}"/>
              </a:ext>
            </a:extLst>
          </p:cNvPr>
          <p:cNvSpPr txBox="1">
            <a:spLocks/>
          </p:cNvSpPr>
          <p:nvPr/>
        </p:nvSpPr>
        <p:spPr>
          <a:xfrm>
            <a:off x="1897249" y="152400"/>
            <a:ext cx="5416427" cy="441324"/>
          </a:xfrm>
          <a:prstGeom prst="rect">
            <a:avLst/>
          </a:prstGeom>
          <a:ln w="25400">
            <a:solidFill>
              <a:srgbClr val="423BFF"/>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dirty="0">
                <a:solidFill>
                  <a:srgbClr val="C00000"/>
                </a:solidFill>
                <a:latin typeface="Copperplate" panose="02000504000000020004" pitchFamily="2" charset="77"/>
              </a:rPr>
              <a:t>Finite Volume Method</a:t>
            </a:r>
            <a:endParaRPr lang="en-US" sz="2200" b="1" dirty="0">
              <a:solidFill>
                <a:srgbClr val="C00000"/>
              </a:solidFill>
              <a:latin typeface="Copperplate" panose="02000504000000020004" pitchFamily="2" charset="77"/>
            </a:endParaRPr>
          </a:p>
        </p:txBody>
      </p:sp>
      <p:sp>
        <p:nvSpPr>
          <p:cNvPr id="6" name="TextBox 5">
            <a:extLst>
              <a:ext uri="{FF2B5EF4-FFF2-40B4-BE49-F238E27FC236}">
                <a16:creationId xmlns:a16="http://schemas.microsoft.com/office/drawing/2014/main" id="{A73F8CB6-96E3-A54C-A167-1328D8BA661F}"/>
              </a:ext>
            </a:extLst>
          </p:cNvPr>
          <p:cNvSpPr txBox="1"/>
          <p:nvPr/>
        </p:nvSpPr>
        <p:spPr>
          <a:xfrm>
            <a:off x="533400" y="712113"/>
            <a:ext cx="8686800" cy="430887"/>
          </a:xfrm>
          <a:prstGeom prst="rect">
            <a:avLst/>
          </a:prstGeom>
          <a:noFill/>
        </p:spPr>
        <p:txBody>
          <a:bodyPr wrap="square" rtlCol="0">
            <a:spAutoFit/>
          </a:bodyPr>
          <a:lstStyle/>
          <a:p>
            <a:r>
              <a:rPr lang="en-US" sz="2100" b="1" dirty="0">
                <a:solidFill>
                  <a:srgbClr val="00B050"/>
                </a:solidFill>
                <a:latin typeface="+mn-lt"/>
              </a:rPr>
              <a:t>Key issue: estimate fluxes coming in and out of the grid cell</a:t>
            </a:r>
          </a:p>
        </p:txBody>
      </p:sp>
      <p:pic>
        <p:nvPicPr>
          <p:cNvPr id="7" name="Picture 2" descr="VanLeerFig2">
            <a:extLst>
              <a:ext uri="{FF2B5EF4-FFF2-40B4-BE49-F238E27FC236}">
                <a16:creationId xmlns:a16="http://schemas.microsoft.com/office/drawing/2014/main" id="{0211F540-C572-7D47-B754-51F055D424FC}"/>
              </a:ext>
            </a:extLst>
          </p:cNvPr>
          <p:cNvPicPr>
            <a:picLocks noChangeAspect="1" noChangeArrowheads="1"/>
          </p:cNvPicPr>
          <p:nvPr/>
        </p:nvPicPr>
        <p:blipFill>
          <a:blip r:embed="rId2"/>
          <a:srcRect/>
          <a:stretch>
            <a:fillRect/>
          </a:stretch>
        </p:blipFill>
        <p:spPr bwMode="auto">
          <a:xfrm>
            <a:off x="212921" y="3733800"/>
            <a:ext cx="2127739" cy="2514600"/>
          </a:xfrm>
          <a:prstGeom prst="rect">
            <a:avLst/>
          </a:prstGeom>
          <a:noFill/>
          <a:ln w="9525">
            <a:noFill/>
            <a:miter lim="800000"/>
            <a:headEnd/>
            <a:tailEnd/>
          </a:ln>
        </p:spPr>
      </p:pic>
      <p:sp>
        <p:nvSpPr>
          <p:cNvPr id="8" name="Rectangle 4">
            <a:extLst>
              <a:ext uri="{FF2B5EF4-FFF2-40B4-BE49-F238E27FC236}">
                <a16:creationId xmlns:a16="http://schemas.microsoft.com/office/drawing/2014/main" id="{3A57DDF1-8D4A-544F-B086-C926AED8A428}"/>
              </a:ext>
            </a:extLst>
          </p:cNvPr>
          <p:cNvSpPr txBox="1">
            <a:spLocks noChangeArrowheads="1"/>
          </p:cNvSpPr>
          <p:nvPr/>
        </p:nvSpPr>
        <p:spPr>
          <a:xfrm>
            <a:off x="91880" y="1219200"/>
            <a:ext cx="2438400" cy="4267200"/>
          </a:xfrm>
          <a:prstGeom prst="rect">
            <a:avLst/>
          </a:prstGeom>
        </p:spPr>
        <p:txBody>
          <a:bodyPr>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fontAlgn="auto">
              <a:spcBef>
                <a:spcPct val="55000"/>
              </a:spcBef>
              <a:spcAft>
                <a:spcPts val="0"/>
              </a:spcAft>
            </a:pPr>
            <a:r>
              <a:rPr lang="en-US" sz="1600" dirty="0"/>
              <a:t>Step 1 –</a:t>
            </a:r>
          </a:p>
          <a:p>
            <a:pPr fontAlgn="auto">
              <a:spcBef>
                <a:spcPct val="55000"/>
              </a:spcBef>
              <a:spcAft>
                <a:spcPts val="0"/>
              </a:spcAft>
            </a:pPr>
            <a:r>
              <a:rPr lang="en-US" sz="1600" dirty="0"/>
              <a:t>identify grid zone averages…</a:t>
            </a:r>
          </a:p>
          <a:p>
            <a:pPr fontAlgn="auto">
              <a:spcBef>
                <a:spcPct val="55000"/>
              </a:spcBef>
              <a:spcAft>
                <a:spcPts val="0"/>
              </a:spcAft>
            </a:pPr>
            <a:r>
              <a:rPr lang="en-US" sz="1600" dirty="0"/>
              <a:t>X coordinate is </a:t>
            </a:r>
            <a:br>
              <a:rPr lang="en-US" sz="1600" dirty="0"/>
            </a:br>
            <a:r>
              <a:rPr lang="en-US" sz="1600" dirty="0"/>
              <a:t>Courant number </a:t>
            </a:r>
            <a:r>
              <a:rPr lang="en-US" sz="1600" dirty="0">
                <a:latin typeface="Symbol" charset="2"/>
                <a:cs typeface="Symbol" charset="2"/>
              </a:rPr>
              <a:t>s</a:t>
            </a:r>
            <a:endParaRPr lang="en-US" sz="1600" dirty="0"/>
          </a:p>
          <a:p>
            <a:pPr fontAlgn="auto">
              <a:spcBef>
                <a:spcPct val="55000"/>
              </a:spcBef>
              <a:spcAft>
                <a:spcPts val="0"/>
              </a:spcAft>
            </a:pPr>
            <a:r>
              <a:rPr lang="en-US" sz="1600" dirty="0"/>
              <a:t>Grid box runs from</a:t>
            </a:r>
            <a:br>
              <a:rPr lang="en-US" sz="1600" dirty="0"/>
            </a:br>
            <a:r>
              <a:rPr lang="en-US" sz="1600" dirty="0"/>
              <a:t>[0-to-1]•∆x</a:t>
            </a:r>
          </a:p>
        </p:txBody>
      </p:sp>
      <p:pic>
        <p:nvPicPr>
          <p:cNvPr id="9" name="Picture 3" descr="VanLeerFig5">
            <a:extLst>
              <a:ext uri="{FF2B5EF4-FFF2-40B4-BE49-F238E27FC236}">
                <a16:creationId xmlns:a16="http://schemas.microsoft.com/office/drawing/2014/main" id="{57809015-1F40-5444-B458-4932B4B6541A}"/>
              </a:ext>
            </a:extLst>
          </p:cNvPr>
          <p:cNvPicPr>
            <a:picLocks noChangeAspect="1" noChangeArrowheads="1"/>
          </p:cNvPicPr>
          <p:nvPr/>
        </p:nvPicPr>
        <p:blipFill>
          <a:blip r:embed="rId3"/>
          <a:srcRect/>
          <a:stretch>
            <a:fillRect/>
          </a:stretch>
        </p:blipFill>
        <p:spPr bwMode="auto">
          <a:xfrm>
            <a:off x="2410388" y="3733800"/>
            <a:ext cx="2127738" cy="2514600"/>
          </a:xfrm>
          <a:prstGeom prst="rect">
            <a:avLst/>
          </a:prstGeom>
          <a:noFill/>
          <a:ln w="9525">
            <a:noFill/>
            <a:miter lim="800000"/>
            <a:headEnd/>
            <a:tailEnd/>
          </a:ln>
        </p:spPr>
      </p:pic>
      <p:pic>
        <p:nvPicPr>
          <p:cNvPr id="10" name="Picture 3" descr="VanLeerFig7">
            <a:extLst>
              <a:ext uri="{FF2B5EF4-FFF2-40B4-BE49-F238E27FC236}">
                <a16:creationId xmlns:a16="http://schemas.microsoft.com/office/drawing/2014/main" id="{BCC5053C-62A0-F34A-AC65-578679462C0A}"/>
              </a:ext>
            </a:extLst>
          </p:cNvPr>
          <p:cNvPicPr>
            <a:picLocks noChangeAspect="1" noChangeArrowheads="1"/>
          </p:cNvPicPr>
          <p:nvPr/>
        </p:nvPicPr>
        <p:blipFill>
          <a:blip r:embed="rId4"/>
          <a:srcRect/>
          <a:stretch>
            <a:fillRect/>
          </a:stretch>
        </p:blipFill>
        <p:spPr bwMode="auto">
          <a:xfrm>
            <a:off x="4607854" y="3733800"/>
            <a:ext cx="2127738" cy="2514600"/>
          </a:xfrm>
          <a:prstGeom prst="rect">
            <a:avLst/>
          </a:prstGeom>
          <a:noFill/>
          <a:ln w="9525">
            <a:noFill/>
            <a:miter lim="800000"/>
            <a:headEnd/>
            <a:tailEnd/>
          </a:ln>
        </p:spPr>
      </p:pic>
      <p:pic>
        <p:nvPicPr>
          <p:cNvPr id="11" name="Picture 2" descr="VanLeerFig8">
            <a:extLst>
              <a:ext uri="{FF2B5EF4-FFF2-40B4-BE49-F238E27FC236}">
                <a16:creationId xmlns:a16="http://schemas.microsoft.com/office/drawing/2014/main" id="{805C8F9B-927C-3B41-BF46-333A06A7A217}"/>
              </a:ext>
            </a:extLst>
          </p:cNvPr>
          <p:cNvPicPr>
            <a:picLocks noChangeAspect="1" noChangeArrowheads="1"/>
          </p:cNvPicPr>
          <p:nvPr/>
        </p:nvPicPr>
        <p:blipFill>
          <a:blip r:embed="rId5"/>
          <a:srcRect/>
          <a:stretch>
            <a:fillRect/>
          </a:stretch>
        </p:blipFill>
        <p:spPr bwMode="auto">
          <a:xfrm>
            <a:off x="6805320" y="3733800"/>
            <a:ext cx="2127738" cy="2514600"/>
          </a:xfrm>
          <a:prstGeom prst="rect">
            <a:avLst/>
          </a:prstGeom>
          <a:noFill/>
          <a:ln w="9525">
            <a:noFill/>
            <a:miter lim="800000"/>
            <a:headEnd/>
            <a:tailEnd/>
          </a:ln>
        </p:spPr>
      </p:pic>
      <p:sp>
        <p:nvSpPr>
          <p:cNvPr id="12" name="Rectangle 5">
            <a:extLst>
              <a:ext uri="{FF2B5EF4-FFF2-40B4-BE49-F238E27FC236}">
                <a16:creationId xmlns:a16="http://schemas.microsoft.com/office/drawing/2014/main" id="{95BD8801-4B09-6741-B919-F84F8F5A8CEE}"/>
              </a:ext>
            </a:extLst>
          </p:cNvPr>
          <p:cNvSpPr txBox="1">
            <a:spLocks noChangeArrowheads="1"/>
          </p:cNvSpPr>
          <p:nvPr/>
        </p:nvSpPr>
        <p:spPr>
          <a:xfrm>
            <a:off x="2286000" y="1219200"/>
            <a:ext cx="2286000" cy="42672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rgbClr val="FF0000"/>
              </a:buClr>
              <a:buSzPct val="75000"/>
              <a:buFont typeface="Wingdings" charset="2"/>
              <a:buChar char="ü"/>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18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spcBef>
                <a:spcPct val="55000"/>
              </a:spcBef>
            </a:pPr>
            <a:r>
              <a:rPr lang="en-US" sz="1600" dirty="0"/>
              <a:t>Step 2 –</a:t>
            </a:r>
          </a:p>
          <a:p>
            <a:pPr>
              <a:spcBef>
                <a:spcPct val="55000"/>
              </a:spcBef>
            </a:pPr>
            <a:r>
              <a:rPr lang="en-US" sz="1600" dirty="0"/>
              <a:t>look at distribution </a:t>
            </a:r>
            <a:r>
              <a:rPr lang="en-US" sz="1600" b="1" dirty="0">
                <a:solidFill>
                  <a:srgbClr val="423BFF"/>
                </a:solidFill>
              </a:rPr>
              <a:t>before</a:t>
            </a:r>
            <a:r>
              <a:rPr lang="en-US" sz="1600" dirty="0"/>
              <a:t> and after advection takes place</a:t>
            </a:r>
          </a:p>
        </p:txBody>
      </p:sp>
      <p:sp>
        <p:nvSpPr>
          <p:cNvPr id="13" name="Rectangle 5">
            <a:extLst>
              <a:ext uri="{FF2B5EF4-FFF2-40B4-BE49-F238E27FC236}">
                <a16:creationId xmlns:a16="http://schemas.microsoft.com/office/drawing/2014/main" id="{7CA229FC-4F6D-C843-A9C0-37960C923D22}"/>
              </a:ext>
            </a:extLst>
          </p:cNvPr>
          <p:cNvSpPr txBox="1">
            <a:spLocks noChangeArrowheads="1"/>
          </p:cNvSpPr>
          <p:nvPr/>
        </p:nvSpPr>
        <p:spPr>
          <a:xfrm>
            <a:off x="4611200" y="1219200"/>
            <a:ext cx="2246800" cy="43434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rgbClr val="FF0000"/>
              </a:buClr>
              <a:buSzPct val="75000"/>
              <a:buFont typeface="Wingdings" charset="2"/>
              <a:buChar char="ü"/>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18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spcBef>
                <a:spcPct val="55000"/>
              </a:spcBef>
            </a:pPr>
            <a:r>
              <a:rPr lang="en-US" sz="1600" dirty="0"/>
              <a:t>Step 3 -</a:t>
            </a:r>
          </a:p>
          <a:p>
            <a:pPr>
              <a:spcBef>
                <a:spcPct val="55000"/>
              </a:spcBef>
            </a:pPr>
            <a:r>
              <a:rPr lang="en-US" sz="1600" dirty="0"/>
              <a:t>Compute new grid zone </a:t>
            </a:r>
            <a:r>
              <a:rPr lang="en-US" sz="1600" dirty="0">
                <a:solidFill>
                  <a:srgbClr val="423BFF"/>
                </a:solidFill>
              </a:rPr>
              <a:t>averages</a:t>
            </a:r>
            <a:r>
              <a:rPr lang="en-US" sz="1600" dirty="0"/>
              <a:t>.</a:t>
            </a:r>
          </a:p>
        </p:txBody>
      </p:sp>
      <p:sp>
        <p:nvSpPr>
          <p:cNvPr id="14" name="Rectangle 4">
            <a:extLst>
              <a:ext uri="{FF2B5EF4-FFF2-40B4-BE49-F238E27FC236}">
                <a16:creationId xmlns:a16="http://schemas.microsoft.com/office/drawing/2014/main" id="{50B4B13A-8E42-9F4F-BF98-BBA61E5F5B6E}"/>
              </a:ext>
            </a:extLst>
          </p:cNvPr>
          <p:cNvSpPr txBox="1">
            <a:spLocks noChangeArrowheads="1"/>
          </p:cNvSpPr>
          <p:nvPr/>
        </p:nvSpPr>
        <p:spPr>
          <a:xfrm>
            <a:off x="6705600" y="1219200"/>
            <a:ext cx="2362200" cy="42672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rgbClr val="FF0000"/>
              </a:buClr>
              <a:buSzPct val="75000"/>
              <a:buFont typeface="Wingdings" charset="2"/>
              <a:buChar char="ü"/>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18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spcBef>
                <a:spcPct val="55000"/>
              </a:spcBef>
            </a:pPr>
            <a:r>
              <a:rPr lang="en-US" sz="1600" dirty="0"/>
              <a:t>Step 4 -</a:t>
            </a:r>
          </a:p>
          <a:p>
            <a:pPr>
              <a:spcBef>
                <a:spcPct val="55000"/>
              </a:spcBef>
            </a:pPr>
            <a:r>
              <a:rPr lang="en-US" sz="1600" dirty="0"/>
              <a:t>The averages </a:t>
            </a:r>
            <a:r>
              <a:rPr lang="en-US" sz="1600" i="1" dirty="0"/>
              <a:t>are</a:t>
            </a:r>
            <a:r>
              <a:rPr lang="en-US" sz="1600" dirty="0"/>
              <a:t> the function here (for</a:t>
            </a:r>
            <a:br>
              <a:rPr lang="en-US" sz="1600" dirty="0"/>
            </a:br>
            <a:r>
              <a:rPr lang="en-US" sz="1600" dirty="0"/>
              <a:t>piecewise constant)</a:t>
            </a:r>
          </a:p>
          <a:p>
            <a:pPr>
              <a:spcBef>
                <a:spcPct val="55000"/>
              </a:spcBef>
            </a:pPr>
            <a:r>
              <a:rPr lang="en-US" sz="1600" dirty="0"/>
              <a:t>These are the </a:t>
            </a:r>
            <a:r>
              <a:rPr lang="en-US" sz="1600" dirty="0">
                <a:solidFill>
                  <a:srgbClr val="423BFF"/>
                </a:solidFill>
              </a:rPr>
              <a:t>initial values</a:t>
            </a:r>
            <a:r>
              <a:rPr lang="en-US" sz="1600" dirty="0"/>
              <a:t> for the next</a:t>
            </a:r>
            <a:br>
              <a:rPr lang="en-US" sz="1600" dirty="0"/>
            </a:br>
            <a:r>
              <a:rPr lang="en-US" sz="1600" dirty="0"/>
              <a:t>time step.</a:t>
            </a:r>
          </a:p>
        </p:txBody>
      </p:sp>
      <p:sp>
        <p:nvSpPr>
          <p:cNvPr id="15" name="Footer Placeholder 2">
            <a:extLst>
              <a:ext uri="{FF2B5EF4-FFF2-40B4-BE49-F238E27FC236}">
                <a16:creationId xmlns:a16="http://schemas.microsoft.com/office/drawing/2014/main" id="{83167B04-3B8F-9946-91EE-73F2F0C560A0}"/>
              </a:ext>
            </a:extLst>
          </p:cNvPr>
          <p:cNvSpPr txBox="1">
            <a:spLocks/>
          </p:cNvSpPr>
          <p:nvPr/>
        </p:nvSpPr>
        <p:spPr>
          <a:xfrm>
            <a:off x="5486400" y="6418268"/>
            <a:ext cx="3581400" cy="365760"/>
          </a:xfrm>
          <a:prstGeom prst="rect">
            <a:avLst/>
          </a:prstGeom>
        </p:spPr>
        <p:txBody>
          <a:bodyPr vert="horz"/>
          <a:lstStyle>
            <a:defPPr>
              <a:defRPr lang="en-US"/>
            </a:defPPr>
            <a:lvl1pPr algn="l" rtl="0" eaLnBrk="1" fontAlgn="base" latinLnBrk="0" hangingPunct="1">
              <a:spcBef>
                <a:spcPct val="0"/>
              </a:spcBef>
              <a:spcAft>
                <a:spcPct val="0"/>
              </a:spcAft>
              <a:defRPr kumimoji="0" sz="1000" kern="1200">
                <a:solidFill>
                  <a:schemeClr val="tx1"/>
                </a:solidFill>
                <a:latin typeface="Arial"/>
                <a:ea typeface="ＭＳ Ｐゴシック" charset="0"/>
                <a:cs typeface="Arial"/>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a:lstStyle>
          <a:p>
            <a:pPr>
              <a:defRPr/>
            </a:pPr>
            <a:r>
              <a:rPr lang="nl-NL" dirty="0"/>
              <a:t>Credit: ATMOS 502, UUC</a:t>
            </a:r>
            <a:endParaRPr lang="en-US" dirty="0"/>
          </a:p>
        </p:txBody>
      </p:sp>
      <p:sp>
        <p:nvSpPr>
          <p:cNvPr id="16" name="Rectangle 3">
            <a:extLst>
              <a:ext uri="{FF2B5EF4-FFF2-40B4-BE49-F238E27FC236}">
                <a16:creationId xmlns:a16="http://schemas.microsoft.com/office/drawing/2014/main" id="{7598E35C-F916-8E46-9589-B27AEB9F1C42}"/>
              </a:ext>
            </a:extLst>
          </p:cNvPr>
          <p:cNvSpPr txBox="1">
            <a:spLocks noChangeArrowheads="1"/>
          </p:cNvSpPr>
          <p:nvPr/>
        </p:nvSpPr>
        <p:spPr>
          <a:xfrm>
            <a:off x="338262" y="3130869"/>
            <a:ext cx="8534400" cy="758952"/>
          </a:xfrm>
          <a:prstGeom prst="rect">
            <a:avLst/>
          </a:prstGeom>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sz="2600" dirty="0">
                <a:ea typeface="ＭＳ Ｐゴシック" pitchFamily="-111" charset="-128"/>
                <a:cs typeface="ＭＳ Ｐゴシック" pitchFamily="-111" charset="-128"/>
              </a:rPr>
              <a:t>Upstream – piecewise </a:t>
            </a:r>
            <a:r>
              <a:rPr lang="en-US" sz="2600" i="1" dirty="0">
                <a:solidFill>
                  <a:schemeClr val="tx1"/>
                </a:solidFill>
                <a:ea typeface="ＭＳ Ｐゴシック" pitchFamily="-111" charset="-128"/>
                <a:cs typeface="ＭＳ Ｐゴシック" pitchFamily="-111" charset="-128"/>
              </a:rPr>
              <a:t>constant</a:t>
            </a:r>
            <a:endParaRPr lang="en-US" sz="2600" dirty="0">
              <a:solidFill>
                <a:schemeClr val="tx1"/>
              </a:solidFill>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613022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AutoShape 2"/>
          <p:cNvSpPr>
            <a:spLocks noChangeArrowheads="1"/>
          </p:cNvSpPr>
          <p:nvPr/>
        </p:nvSpPr>
        <p:spPr bwMode="auto">
          <a:xfrm>
            <a:off x="889000" y="2971800"/>
            <a:ext cx="5511800" cy="889000"/>
          </a:xfrm>
          <a:prstGeom prst="roundRect">
            <a:avLst>
              <a:gd name="adj" fmla="val 16667"/>
            </a:avLst>
          </a:prstGeom>
          <a:solidFill>
            <a:srgbClr val="FFFFFF"/>
          </a:solidFill>
          <a:ln w="9525">
            <a:solidFill>
              <a:schemeClr val="bg2"/>
            </a:solidFill>
            <a:round/>
            <a:headEnd/>
            <a:tailEnd/>
          </a:ln>
        </p:spPr>
        <p:txBody>
          <a:bodyPr wrap="none" anchor="ctr">
            <a:prstTxWarp prst="textNoShape">
              <a:avLst/>
            </a:prstTxWarp>
          </a:bodyPr>
          <a:lstStyle/>
          <a:p>
            <a:endParaRPr lang="en-US"/>
          </a:p>
        </p:txBody>
      </p:sp>
      <p:sp>
        <p:nvSpPr>
          <p:cNvPr id="57350" name="Rectangle 3"/>
          <p:cNvSpPr>
            <a:spLocks noGrp="1" noChangeArrowheads="1"/>
          </p:cNvSpPr>
          <p:nvPr>
            <p:ph type="title"/>
          </p:nvPr>
        </p:nvSpPr>
        <p:spPr/>
        <p:txBody>
          <a:bodyPr/>
          <a:lstStyle/>
          <a:p>
            <a:r>
              <a:rPr lang="en-US">
                <a:ea typeface="ＭＳ Ｐゴシック" pitchFamily="-111" charset="-128"/>
                <a:cs typeface="ＭＳ Ｐゴシック" pitchFamily="-111" charset="-128"/>
              </a:rPr>
              <a:t>van Leer (1977)</a:t>
            </a:r>
          </a:p>
        </p:txBody>
      </p:sp>
      <p:sp>
        <p:nvSpPr>
          <p:cNvPr id="12" name="Date Placeholder 11"/>
          <p:cNvSpPr>
            <a:spLocks noGrp="1"/>
          </p:cNvSpPr>
          <p:nvPr>
            <p:ph type="dt" sz="half" idx="10"/>
          </p:nvPr>
        </p:nvSpPr>
        <p:spPr/>
        <p:txBody>
          <a:bodyPr/>
          <a:lstStyle/>
          <a:p>
            <a:pPr>
              <a:defRPr/>
            </a:pPr>
            <a:r>
              <a:rPr lang="en-US"/>
              <a:t>11/05/20</a:t>
            </a:r>
            <a:endParaRPr lang="en-US" dirty="0"/>
          </a:p>
        </p:txBody>
      </p:sp>
      <p:sp>
        <p:nvSpPr>
          <p:cNvPr id="2" name="Footer Placeholder 1"/>
          <p:cNvSpPr>
            <a:spLocks noGrp="1"/>
          </p:cNvSpPr>
          <p:nvPr>
            <p:ph type="ftr" sz="quarter" idx="11"/>
          </p:nvPr>
        </p:nvSpPr>
        <p:spPr/>
        <p:txBody>
          <a:bodyPr/>
          <a:lstStyle/>
          <a:p>
            <a:pPr>
              <a:defRPr/>
            </a:pPr>
            <a:r>
              <a:rPr lang="nl-NL"/>
              <a:t>PHYS 8750, Clemson</a:t>
            </a:r>
            <a:endParaRPr lang="en-US" dirty="0"/>
          </a:p>
        </p:txBody>
      </p:sp>
      <p:sp>
        <p:nvSpPr>
          <p:cNvPr id="13" name="Slide Number Placeholder 12"/>
          <p:cNvSpPr>
            <a:spLocks noGrp="1"/>
          </p:cNvSpPr>
          <p:nvPr>
            <p:ph type="sldNum" sz="quarter" idx="12"/>
          </p:nvPr>
        </p:nvSpPr>
        <p:spPr/>
        <p:txBody>
          <a:bodyPr/>
          <a:lstStyle/>
          <a:p>
            <a:pPr>
              <a:defRPr/>
            </a:pPr>
            <a:fld id="{EC04ADB5-9E62-9D43-89DE-DE7C54FDADE1}" type="slidenum">
              <a:rPr lang="en-US" smtClean="0"/>
              <a:pPr>
                <a:defRPr/>
              </a:pPr>
              <a:t>27</a:t>
            </a:fld>
            <a:endParaRPr lang="en-US"/>
          </a:p>
        </p:txBody>
      </p:sp>
      <p:sp>
        <p:nvSpPr>
          <p:cNvPr id="57351" name="Rectangle 4"/>
          <p:cNvSpPr>
            <a:spLocks noGrp="1" noChangeArrowheads="1"/>
          </p:cNvSpPr>
          <p:nvPr>
            <p:ph sz="quarter" idx="1"/>
          </p:nvPr>
        </p:nvSpPr>
        <p:spPr/>
        <p:txBody>
          <a:bodyPr/>
          <a:lstStyle/>
          <a:p>
            <a:r>
              <a:rPr lang="en-US" dirty="0">
                <a:ea typeface="ＭＳ Ｐゴシック" pitchFamily="-111" charset="-128"/>
                <a:cs typeface="ＭＳ Ｐゴシック" pitchFamily="-111" charset="-128"/>
              </a:rPr>
              <a:t>New value from </a:t>
            </a:r>
            <a:r>
              <a:rPr lang="en-US" dirty="0">
                <a:solidFill>
                  <a:srgbClr val="0E7B04"/>
                </a:solidFill>
                <a:ea typeface="ＭＳ Ｐゴシック" pitchFamily="-111" charset="-128"/>
                <a:cs typeface="ＭＳ Ｐゴシック" pitchFamily="-111" charset="-128"/>
              </a:rPr>
              <a:t>integrating</a:t>
            </a:r>
            <a:r>
              <a:rPr lang="en-US" dirty="0">
                <a:ea typeface="ＭＳ Ｐゴシック" pitchFamily="-111" charset="-128"/>
                <a:cs typeface="ＭＳ Ｐゴシック" pitchFamily="-111" charset="-128"/>
              </a:rPr>
              <a:t> under </a:t>
            </a:r>
            <a:br>
              <a:rPr lang="en-US" dirty="0">
                <a:ea typeface="ＭＳ Ｐゴシック" pitchFamily="-111" charset="-128"/>
                <a:cs typeface="ＭＳ Ｐゴシック" pitchFamily="-111" charset="-128"/>
              </a:rPr>
            </a:br>
            <a:r>
              <a:rPr lang="en-US" dirty="0">
                <a:ea typeface="ＭＳ Ｐゴシック" pitchFamily="-111" charset="-128"/>
                <a:cs typeface="ＭＳ Ｐゴシック" pitchFamily="-111" charset="-128"/>
              </a:rPr>
              <a:t>piecewise constant function at time </a:t>
            </a:r>
            <a:r>
              <a:rPr lang="en-US" i="1" dirty="0">
                <a:ea typeface="ＭＳ Ｐゴシック" pitchFamily="-111" charset="-128"/>
                <a:cs typeface="ＭＳ Ｐゴシック" pitchFamily="-111" charset="-128"/>
              </a:rPr>
              <a:t>t</a:t>
            </a:r>
            <a:r>
              <a:rPr lang="en-US" dirty="0">
                <a:ea typeface="ＭＳ Ｐゴシック" pitchFamily="-111" charset="-128"/>
                <a:cs typeface="ＭＳ Ｐゴシック" pitchFamily="-111" charset="-128"/>
              </a:rPr>
              <a:t> </a:t>
            </a:r>
            <a:br>
              <a:rPr lang="en-US" dirty="0">
                <a:ea typeface="ＭＳ Ｐゴシック" pitchFamily="-111" charset="-128"/>
                <a:cs typeface="ＭＳ Ｐゴシック" pitchFamily="-111" charset="-128"/>
              </a:rPr>
            </a:br>
            <a:r>
              <a:rPr lang="en-US" dirty="0">
                <a:ea typeface="ＭＳ Ｐゴシック" pitchFamily="-111" charset="-128"/>
                <a:cs typeface="ＭＳ Ｐゴシック" pitchFamily="-111" charset="-128"/>
              </a:rPr>
              <a:t>that </a:t>
            </a:r>
            <a:r>
              <a:rPr lang="en-US" i="1" dirty="0">
                <a:solidFill>
                  <a:srgbClr val="0E7B04"/>
                </a:solidFill>
                <a:ea typeface="ＭＳ Ｐゴシック" pitchFamily="-111" charset="-128"/>
                <a:cs typeface="ＭＳ Ｐゴシック" pitchFamily="-111" charset="-128"/>
              </a:rPr>
              <a:t>will be</a:t>
            </a:r>
            <a:r>
              <a:rPr lang="en-US" i="1" dirty="0">
                <a:ea typeface="ＭＳ Ｐゴシック" pitchFamily="-111" charset="-128"/>
                <a:cs typeface="ＭＳ Ｐゴシック" pitchFamily="-111" charset="-128"/>
              </a:rPr>
              <a:t> in the grid zone [0,∆x] at t+∆t</a:t>
            </a:r>
            <a:r>
              <a:rPr lang="en-US" dirty="0">
                <a:ea typeface="ＭＳ Ｐゴシック" pitchFamily="-111" charset="-128"/>
                <a:cs typeface="ＭＳ Ｐゴシック" pitchFamily="-111" charset="-128"/>
              </a:rPr>
              <a:t>.</a:t>
            </a:r>
            <a:br>
              <a:rPr lang="en-US" sz="2400" dirty="0">
                <a:ea typeface="ＭＳ Ｐゴシック" pitchFamily="-111" charset="-128"/>
                <a:cs typeface="ＭＳ Ｐゴシック" pitchFamily="-111" charset="-128"/>
              </a:rPr>
            </a:br>
            <a:br>
              <a:rPr lang="en-US" sz="3700" dirty="0">
                <a:ea typeface="ＭＳ Ｐゴシック" pitchFamily="-111" charset="-128"/>
                <a:cs typeface="ＭＳ Ｐゴシック" pitchFamily="-111" charset="-128"/>
              </a:rPr>
            </a:br>
            <a:br>
              <a:rPr lang="en-US" sz="2400" dirty="0">
                <a:ea typeface="ＭＳ Ｐゴシック" pitchFamily="-111" charset="-128"/>
                <a:cs typeface="ＭＳ Ｐゴシック" pitchFamily="-111" charset="-128"/>
              </a:rPr>
            </a:br>
            <a:endParaRPr lang="en-US" sz="800" dirty="0">
              <a:ea typeface="ＭＳ Ｐゴシック" pitchFamily="-111" charset="-128"/>
              <a:cs typeface="ＭＳ Ｐゴシック" pitchFamily="-111" charset="-128"/>
            </a:endParaRPr>
          </a:p>
          <a:p>
            <a:r>
              <a:rPr lang="en-US" dirty="0">
                <a:ea typeface="ＭＳ Ｐゴシック" pitchFamily="-111" charset="-128"/>
                <a:cs typeface="ＭＳ Ｐゴシック" pitchFamily="-111" charset="-128"/>
              </a:rPr>
              <a:t>Piecewise </a:t>
            </a:r>
            <a:r>
              <a:rPr lang="en-US" i="1" dirty="0">
                <a:ea typeface="ＭＳ Ｐゴシック" pitchFamily="-111" charset="-128"/>
                <a:cs typeface="ＭＳ Ｐゴシック" pitchFamily="-111" charset="-128"/>
              </a:rPr>
              <a:t>constant</a:t>
            </a:r>
            <a:r>
              <a:rPr lang="en-US" dirty="0">
                <a:ea typeface="ＭＳ Ｐゴシック" pitchFamily="-111" charset="-128"/>
                <a:cs typeface="ＭＳ Ｐゴシック" pitchFamily="-111" charset="-128"/>
              </a:rPr>
              <a:t> in each zone, so:</a:t>
            </a:r>
            <a:endParaRPr lang="en-US" sz="2400" dirty="0">
              <a:ea typeface="ＭＳ Ｐゴシック" pitchFamily="-111" charset="-128"/>
              <a:cs typeface="ＭＳ Ｐゴシック" pitchFamily="-111" charset="-128"/>
            </a:endParaRPr>
          </a:p>
        </p:txBody>
      </p:sp>
      <p:graphicFrame>
        <p:nvGraphicFramePr>
          <p:cNvPr id="57346" name="Object 2"/>
          <p:cNvGraphicFramePr>
            <a:graphicFrameLocks noChangeAspect="1"/>
          </p:cNvGraphicFramePr>
          <p:nvPr/>
        </p:nvGraphicFramePr>
        <p:xfrm>
          <a:off x="1054100" y="2997200"/>
          <a:ext cx="5178425" cy="863600"/>
        </p:xfrm>
        <a:graphic>
          <a:graphicData uri="http://schemas.openxmlformats.org/presentationml/2006/ole">
            <mc:AlternateContent xmlns:mc="http://schemas.openxmlformats.org/markup-compatibility/2006">
              <mc:Choice xmlns:v="urn:schemas-microsoft-com:vml" Requires="v">
                <p:oleObj spid="_x0000_s1169" name="Equation" r:id="rId4" imgW="2590800" imgH="431800" progId="Equation.3">
                  <p:embed/>
                </p:oleObj>
              </mc:Choice>
              <mc:Fallback>
                <p:oleObj name="Equation" r:id="rId4" imgW="2590800" imgH="431800" progId="Equation.3">
                  <p:embed/>
                  <p:pic>
                    <p:nvPicPr>
                      <p:cNvPr id="573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100" y="2997200"/>
                        <a:ext cx="5178425" cy="863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57352" name="AutoShape 6"/>
          <p:cNvSpPr>
            <a:spLocks noChangeArrowheads="1"/>
          </p:cNvSpPr>
          <p:nvPr/>
        </p:nvSpPr>
        <p:spPr bwMode="auto">
          <a:xfrm>
            <a:off x="825500" y="4521200"/>
            <a:ext cx="3276600" cy="1117600"/>
          </a:xfrm>
          <a:prstGeom prst="roundRect">
            <a:avLst>
              <a:gd name="adj" fmla="val 16667"/>
            </a:avLst>
          </a:prstGeom>
          <a:solidFill>
            <a:schemeClr val="bg1"/>
          </a:solidFill>
          <a:ln w="9525">
            <a:solidFill>
              <a:schemeClr val="bg2"/>
            </a:solidFill>
            <a:round/>
            <a:headEnd/>
            <a:tailEnd/>
          </a:ln>
        </p:spPr>
        <p:txBody>
          <a:bodyPr wrap="none" anchor="ctr">
            <a:prstTxWarp prst="textNoShape">
              <a:avLst/>
            </a:prstTxWarp>
          </a:bodyPr>
          <a:lstStyle/>
          <a:p>
            <a:endParaRPr lang="en-US"/>
          </a:p>
        </p:txBody>
      </p:sp>
      <p:graphicFrame>
        <p:nvGraphicFramePr>
          <p:cNvPr id="57347" name="Object 3"/>
          <p:cNvGraphicFramePr>
            <a:graphicFrameLocks noChangeAspect="1"/>
          </p:cNvGraphicFramePr>
          <p:nvPr/>
        </p:nvGraphicFramePr>
        <p:xfrm>
          <a:off x="901700" y="4546600"/>
          <a:ext cx="3148013" cy="965200"/>
        </p:xfrm>
        <a:graphic>
          <a:graphicData uri="http://schemas.openxmlformats.org/presentationml/2006/ole">
            <mc:AlternateContent xmlns:mc="http://schemas.openxmlformats.org/markup-compatibility/2006">
              <mc:Choice xmlns:v="urn:schemas-microsoft-com:vml" Requires="v">
                <p:oleObj spid="_x0000_s1170" name="Equation" r:id="rId6" imgW="1574800" imgH="482600" progId="Equation.3">
                  <p:embed/>
                </p:oleObj>
              </mc:Choice>
              <mc:Fallback>
                <p:oleObj name="Equation" r:id="rId6" imgW="1574800" imgH="482600" progId="Equation.3">
                  <p:embed/>
                  <p:pic>
                    <p:nvPicPr>
                      <p:cNvPr id="5734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700" y="4546600"/>
                        <a:ext cx="3148013" cy="965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57353" name="AutoShape 8"/>
          <p:cNvSpPr>
            <a:spLocks noChangeArrowheads="1"/>
          </p:cNvSpPr>
          <p:nvPr/>
        </p:nvSpPr>
        <p:spPr bwMode="auto">
          <a:xfrm>
            <a:off x="4826000" y="4559300"/>
            <a:ext cx="3784600" cy="1041400"/>
          </a:xfrm>
          <a:prstGeom prst="roundRect">
            <a:avLst>
              <a:gd name="adj" fmla="val 16667"/>
            </a:avLst>
          </a:prstGeom>
          <a:solidFill>
            <a:schemeClr val="bg1"/>
          </a:solidFill>
          <a:ln w="9525">
            <a:solidFill>
              <a:schemeClr val="bg2"/>
            </a:solidFill>
            <a:round/>
            <a:headEnd/>
            <a:tailEnd/>
          </a:ln>
        </p:spPr>
        <p:txBody>
          <a:bodyPr wrap="none" anchor="ctr">
            <a:prstTxWarp prst="textNoShape">
              <a:avLst/>
            </a:prstTxWarp>
          </a:bodyPr>
          <a:lstStyle/>
          <a:p>
            <a:endParaRPr lang="en-US"/>
          </a:p>
        </p:txBody>
      </p:sp>
      <p:graphicFrame>
        <p:nvGraphicFramePr>
          <p:cNvPr id="57348" name="Object 4"/>
          <p:cNvGraphicFramePr>
            <a:graphicFrameLocks noChangeAspect="1"/>
          </p:cNvGraphicFramePr>
          <p:nvPr/>
        </p:nvGraphicFramePr>
        <p:xfrm>
          <a:off x="4916488" y="4699000"/>
          <a:ext cx="3656012" cy="736600"/>
        </p:xfrm>
        <a:graphic>
          <a:graphicData uri="http://schemas.openxmlformats.org/presentationml/2006/ole">
            <mc:AlternateContent xmlns:mc="http://schemas.openxmlformats.org/markup-compatibility/2006">
              <mc:Choice xmlns:v="urn:schemas-microsoft-com:vml" Requires="v">
                <p:oleObj spid="_x0000_s1171" name="Equation" r:id="rId8" imgW="1828800" imgH="368300" progId="Equation.3">
                  <p:embed/>
                </p:oleObj>
              </mc:Choice>
              <mc:Fallback>
                <p:oleObj name="Equation" r:id="rId8" imgW="1828800" imgH="368300" progId="Equation.3">
                  <p:embed/>
                  <p:pic>
                    <p:nvPicPr>
                      <p:cNvPr id="5734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6488" y="4699000"/>
                        <a:ext cx="3656012" cy="736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57354" name="Line 10"/>
          <p:cNvSpPr>
            <a:spLocks noChangeShapeType="1"/>
          </p:cNvSpPr>
          <p:nvPr/>
        </p:nvSpPr>
        <p:spPr bwMode="auto">
          <a:xfrm>
            <a:off x="4114800" y="5080000"/>
            <a:ext cx="609600" cy="0"/>
          </a:xfrm>
          <a:prstGeom prst="line">
            <a:avLst/>
          </a:prstGeom>
          <a:noFill/>
          <a:ln w="57150">
            <a:solidFill>
              <a:schemeClr val="tx1"/>
            </a:solidFill>
            <a:round/>
            <a:headEnd type="triangle" w="med" len="med"/>
            <a:tailEnd type="triangle" w="med" len="med"/>
          </a:ln>
        </p:spPr>
        <p:txBody>
          <a:bodyPr wrap="none" anchor="ctr">
            <a:prstTxWarp prst="textNoShape">
              <a:avLst/>
            </a:prstTxWarp>
          </a:bodyPr>
          <a:lstStyle/>
          <a:p>
            <a:endParaRPr lang="en-US"/>
          </a:p>
        </p:txBody>
      </p:sp>
      <p:pic>
        <p:nvPicPr>
          <p:cNvPr id="57355" name="Picture 3" descr="VanLeerFig5"/>
          <p:cNvPicPr>
            <a:picLocks noChangeAspect="1" noChangeArrowheads="1"/>
          </p:cNvPicPr>
          <p:nvPr/>
        </p:nvPicPr>
        <p:blipFill>
          <a:blip r:embed="rId10"/>
          <a:srcRect l="5132" t="29639" r="9683" b="1865"/>
          <a:stretch>
            <a:fillRect/>
          </a:stretch>
        </p:blipFill>
        <p:spPr bwMode="auto">
          <a:xfrm>
            <a:off x="6669477" y="228600"/>
            <a:ext cx="2244336" cy="2133600"/>
          </a:xfrm>
          <a:prstGeom prst="rect">
            <a:avLst/>
          </a:prstGeom>
          <a:noFill/>
          <a:ln w="9525">
            <a:solidFill>
              <a:schemeClr val="bg1">
                <a:lumMod val="85000"/>
              </a:schemeClr>
            </a:solidFill>
            <a:miter lim="800000"/>
            <a:headEnd/>
            <a:tailEnd/>
          </a:ln>
        </p:spPr>
      </p:pic>
      <p:sp>
        <p:nvSpPr>
          <p:cNvPr id="15" name="TextBox 14"/>
          <p:cNvSpPr txBox="1"/>
          <p:nvPr/>
        </p:nvSpPr>
        <p:spPr>
          <a:xfrm>
            <a:off x="6934200" y="2895600"/>
            <a:ext cx="2066235" cy="1169551"/>
          </a:xfrm>
          <a:prstGeom prst="rect">
            <a:avLst/>
          </a:prstGeom>
          <a:solidFill>
            <a:schemeClr val="bg1">
              <a:lumMod val="95000"/>
            </a:schemeClr>
          </a:solidFill>
          <a:ln>
            <a:solidFill>
              <a:schemeClr val="tx1"/>
            </a:solidFill>
            <a:prstDash val="sysDash"/>
          </a:ln>
        </p:spPr>
        <p:txBody>
          <a:bodyPr wrap="square" rtlCol="0">
            <a:spAutoFit/>
          </a:bodyPr>
          <a:lstStyle/>
          <a:p>
            <a:r>
              <a:rPr lang="en-US" sz="1400" dirty="0">
                <a:latin typeface="+mn-lt"/>
              </a:rPr>
              <a:t>Grid-point value f(j) represents the </a:t>
            </a:r>
            <a:r>
              <a:rPr lang="en-US" sz="1400" dirty="0">
                <a:solidFill>
                  <a:srgbClr val="FF0000"/>
                </a:solidFill>
                <a:latin typeface="+mn-lt"/>
              </a:rPr>
              <a:t>average of the function over the grid cell</a:t>
            </a:r>
            <a:r>
              <a:rPr lang="en-US" sz="1400" dirty="0">
                <a:latin typeface="+mn-lt"/>
              </a:rPr>
              <a:t> (see </a:t>
            </a:r>
            <a:r>
              <a:rPr lang="en-US" sz="1400" dirty="0" err="1">
                <a:latin typeface="+mn-lt"/>
              </a:rPr>
              <a:t>Durran</a:t>
            </a:r>
            <a:r>
              <a:rPr lang="en-US" sz="1400" dirty="0">
                <a:latin typeface="+mn-lt"/>
              </a:rPr>
              <a:t>, §1.3.1, p. 27)</a:t>
            </a:r>
          </a:p>
        </p:txBody>
      </p:sp>
      <p:sp>
        <p:nvSpPr>
          <p:cNvPr id="16" name="Footer Placeholder 2">
            <a:extLst>
              <a:ext uri="{FF2B5EF4-FFF2-40B4-BE49-F238E27FC236}">
                <a16:creationId xmlns:a16="http://schemas.microsoft.com/office/drawing/2014/main" id="{3B665989-2200-614C-AD57-77FB9A0B08FF}"/>
              </a:ext>
            </a:extLst>
          </p:cNvPr>
          <p:cNvSpPr txBox="1">
            <a:spLocks/>
          </p:cNvSpPr>
          <p:nvPr/>
        </p:nvSpPr>
        <p:spPr>
          <a:xfrm>
            <a:off x="5486400" y="6418268"/>
            <a:ext cx="3581400" cy="365760"/>
          </a:xfrm>
          <a:prstGeom prst="rect">
            <a:avLst/>
          </a:prstGeom>
        </p:spPr>
        <p:txBody>
          <a:bodyPr vert="horz"/>
          <a:lstStyle>
            <a:defPPr>
              <a:defRPr lang="en-US"/>
            </a:defPPr>
            <a:lvl1pPr algn="l" rtl="0" eaLnBrk="1" fontAlgn="base" latinLnBrk="0" hangingPunct="1">
              <a:spcBef>
                <a:spcPct val="0"/>
              </a:spcBef>
              <a:spcAft>
                <a:spcPct val="0"/>
              </a:spcAft>
              <a:defRPr kumimoji="0" sz="1000" kern="1200">
                <a:solidFill>
                  <a:schemeClr val="tx1"/>
                </a:solidFill>
                <a:latin typeface="Arial"/>
                <a:ea typeface="ＭＳ Ｐゴシック" charset="0"/>
                <a:cs typeface="Arial"/>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a:lstStyle>
          <a:p>
            <a:pPr>
              <a:defRPr/>
            </a:pPr>
            <a:r>
              <a:rPr lang="nl-NL" dirty="0"/>
              <a:t>Credit: ATMOS 502, UUC</a:t>
            </a:r>
            <a:endParaRPr lang="en-US" dirty="0"/>
          </a:p>
        </p:txBody>
      </p:sp>
    </p:spTree>
    <p:extLst>
      <p:ext uri="{BB962C8B-B14F-4D97-AF65-F5344CB8AC3E}">
        <p14:creationId xmlns:p14="http://schemas.microsoft.com/office/powerpoint/2010/main" val="412150876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p:txBody>
          <a:bodyPr/>
          <a:lstStyle/>
          <a:p>
            <a:r>
              <a:rPr lang="en-US">
                <a:ea typeface="ＭＳ Ｐゴシック" pitchFamily="-111" charset="-128"/>
                <a:cs typeface="ＭＳ Ｐゴシック" pitchFamily="-111" charset="-128"/>
              </a:rPr>
              <a:t>van Leer (1977)</a:t>
            </a:r>
          </a:p>
        </p:txBody>
      </p:sp>
      <p:sp>
        <p:nvSpPr>
          <p:cNvPr id="2" name="Date Placeholder 1"/>
          <p:cNvSpPr>
            <a:spLocks noGrp="1"/>
          </p:cNvSpPr>
          <p:nvPr>
            <p:ph type="dt" sz="half" idx="10"/>
          </p:nvPr>
        </p:nvSpPr>
        <p:spPr/>
        <p:txBody>
          <a:bodyPr/>
          <a:lstStyle/>
          <a:p>
            <a:pPr>
              <a:defRPr/>
            </a:pPr>
            <a:r>
              <a:rPr lang="en-US"/>
              <a:t>11/05/20</a:t>
            </a:r>
          </a:p>
        </p:txBody>
      </p:sp>
      <p:sp>
        <p:nvSpPr>
          <p:cNvPr id="3" name="Footer Placeholder 2"/>
          <p:cNvSpPr>
            <a:spLocks noGrp="1"/>
          </p:cNvSpPr>
          <p:nvPr>
            <p:ph type="ftr" sz="quarter" idx="11"/>
          </p:nvPr>
        </p:nvSpPr>
        <p:spPr/>
        <p:txBody>
          <a:bodyPr/>
          <a:lstStyle/>
          <a:p>
            <a:pPr>
              <a:defRPr/>
            </a:pPr>
            <a:r>
              <a:rPr lang="nl-NL"/>
              <a:t>PHYS 8750, Clemson</a:t>
            </a:r>
            <a:endParaRPr lang="en-US"/>
          </a:p>
        </p:txBody>
      </p:sp>
      <p:sp>
        <p:nvSpPr>
          <p:cNvPr id="11" name="Slide Number Placeholder 10"/>
          <p:cNvSpPr>
            <a:spLocks noGrp="1"/>
          </p:cNvSpPr>
          <p:nvPr>
            <p:ph type="sldNum" sz="quarter" idx="12"/>
          </p:nvPr>
        </p:nvSpPr>
        <p:spPr/>
        <p:txBody>
          <a:bodyPr/>
          <a:lstStyle/>
          <a:p>
            <a:pPr>
              <a:defRPr/>
            </a:pPr>
            <a:fld id="{EC04ADB5-9E62-9D43-89DE-DE7C54FDADE1}" type="slidenum">
              <a:rPr lang="en-US" smtClean="0"/>
              <a:pPr>
                <a:defRPr/>
              </a:pPr>
              <a:t>28</a:t>
            </a:fld>
            <a:endParaRPr lang="en-US"/>
          </a:p>
        </p:txBody>
      </p:sp>
      <p:sp>
        <p:nvSpPr>
          <p:cNvPr id="63493" name="Rectangle 3"/>
          <p:cNvSpPr>
            <a:spLocks noGrp="1" noChangeArrowheads="1"/>
          </p:cNvSpPr>
          <p:nvPr>
            <p:ph sz="half" idx="1"/>
          </p:nvPr>
        </p:nvSpPr>
        <p:spPr/>
        <p:txBody>
          <a:bodyPr/>
          <a:lstStyle/>
          <a:p>
            <a:r>
              <a:rPr lang="en-US" dirty="0">
                <a:ea typeface="ＭＳ Ｐゴシック" pitchFamily="-111" charset="-128"/>
                <a:cs typeface="ＭＳ Ｐゴシック" pitchFamily="-111" charset="-128"/>
              </a:rPr>
              <a:t>van Leer notation ...</a:t>
            </a:r>
          </a:p>
        </p:txBody>
      </p:sp>
      <p:sp>
        <p:nvSpPr>
          <p:cNvPr id="4" name="Content Placeholder 3"/>
          <p:cNvSpPr>
            <a:spLocks noGrp="1"/>
          </p:cNvSpPr>
          <p:nvPr>
            <p:ph sz="half" idx="2"/>
          </p:nvPr>
        </p:nvSpPr>
        <p:spPr/>
        <p:txBody>
          <a:bodyPr/>
          <a:lstStyle/>
          <a:p>
            <a:r>
              <a:rPr lang="en-US" dirty="0"/>
              <a:t>Fluxes …</a:t>
            </a:r>
            <a:br>
              <a:rPr lang="en-US" dirty="0"/>
            </a:br>
            <a:br>
              <a:rPr lang="en-US" dirty="0"/>
            </a:br>
            <a:br>
              <a:rPr lang="en-US" dirty="0"/>
            </a:br>
            <a:endParaRPr lang="en-US" dirty="0"/>
          </a:p>
          <a:p>
            <a:pPr lvl="1"/>
            <a:r>
              <a:rPr lang="en-US" dirty="0"/>
              <a:t>note ∆t is already included</a:t>
            </a:r>
            <a:br>
              <a:rPr lang="en-US" dirty="0"/>
            </a:br>
            <a:r>
              <a:rPr lang="en-US" dirty="0"/>
              <a:t>in (is part of) the fluxes.</a:t>
            </a:r>
          </a:p>
        </p:txBody>
      </p:sp>
      <p:sp>
        <p:nvSpPr>
          <p:cNvPr id="63494" name="AutoShape 4"/>
          <p:cNvSpPr>
            <a:spLocks noChangeArrowheads="1"/>
          </p:cNvSpPr>
          <p:nvPr/>
        </p:nvSpPr>
        <p:spPr bwMode="auto">
          <a:xfrm>
            <a:off x="762000" y="1981200"/>
            <a:ext cx="4114800" cy="1778000"/>
          </a:xfrm>
          <a:prstGeom prst="roundRect">
            <a:avLst>
              <a:gd name="adj" fmla="val 16667"/>
            </a:avLst>
          </a:prstGeom>
          <a:solidFill>
            <a:srgbClr val="FFFFFF"/>
          </a:solidFill>
          <a:ln w="9525">
            <a:solidFill>
              <a:schemeClr val="bg2"/>
            </a:solidFill>
            <a:round/>
            <a:headEnd/>
            <a:tailEnd/>
          </a:ln>
        </p:spPr>
        <p:txBody>
          <a:bodyPr wrap="none" anchor="ctr">
            <a:prstTxWarp prst="textNoShape">
              <a:avLst/>
            </a:prstTxWarp>
          </a:bodyPr>
          <a:lstStyle/>
          <a:p>
            <a:endParaRPr lang="en-US"/>
          </a:p>
        </p:txBody>
      </p:sp>
      <p:graphicFrame>
        <p:nvGraphicFramePr>
          <p:cNvPr id="63490" name="Object 2"/>
          <p:cNvGraphicFramePr>
            <a:graphicFrameLocks noChangeAspect="1"/>
          </p:cNvGraphicFramePr>
          <p:nvPr/>
        </p:nvGraphicFramePr>
        <p:xfrm>
          <a:off x="914400" y="2105025"/>
          <a:ext cx="3806825" cy="1447800"/>
        </p:xfrm>
        <a:graphic>
          <a:graphicData uri="http://schemas.openxmlformats.org/presentationml/2006/ole">
            <mc:AlternateContent xmlns:mc="http://schemas.openxmlformats.org/markup-compatibility/2006">
              <mc:Choice xmlns:v="urn:schemas-microsoft-com:vml" Requires="v">
                <p:oleObj spid="_x0000_s2193" name="Equation" r:id="rId4" imgW="1905000" imgH="723900" progId="Equation.3">
                  <p:embed/>
                </p:oleObj>
              </mc:Choice>
              <mc:Fallback>
                <p:oleObj name="Equation" r:id="rId4" imgW="1905000" imgH="723900" progId="Equation.3">
                  <p:embed/>
                  <p:pic>
                    <p:nvPicPr>
                      <p:cNvPr id="6349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105025"/>
                        <a:ext cx="3806825" cy="1447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63495" name="AutoShape 6"/>
          <p:cNvSpPr>
            <a:spLocks noChangeArrowheads="1"/>
          </p:cNvSpPr>
          <p:nvPr/>
        </p:nvSpPr>
        <p:spPr bwMode="auto">
          <a:xfrm>
            <a:off x="838200" y="4343400"/>
            <a:ext cx="5676900" cy="1890712"/>
          </a:xfrm>
          <a:prstGeom prst="roundRect">
            <a:avLst>
              <a:gd name="adj" fmla="val 16667"/>
            </a:avLst>
          </a:prstGeom>
          <a:solidFill>
            <a:srgbClr val="FFFFFF"/>
          </a:solidFill>
          <a:ln w="9525">
            <a:solidFill>
              <a:schemeClr val="bg2"/>
            </a:solidFill>
            <a:round/>
            <a:headEnd/>
            <a:tailEnd/>
          </a:ln>
        </p:spPr>
        <p:txBody>
          <a:bodyPr wrap="none" anchor="ctr">
            <a:prstTxWarp prst="textNoShape">
              <a:avLst/>
            </a:prstTxWarp>
          </a:bodyPr>
          <a:lstStyle/>
          <a:p>
            <a:endParaRPr lang="en-US"/>
          </a:p>
        </p:txBody>
      </p:sp>
      <p:sp>
        <p:nvSpPr>
          <p:cNvPr id="63496" name="Rectangle 7"/>
          <p:cNvSpPr>
            <a:spLocks noChangeArrowheads="1"/>
          </p:cNvSpPr>
          <p:nvPr/>
        </p:nvSpPr>
        <p:spPr bwMode="auto">
          <a:xfrm>
            <a:off x="533400" y="3810000"/>
            <a:ext cx="6553200" cy="6096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folHlink"/>
              </a:buClr>
              <a:buSzPct val="60000"/>
              <a:buFont typeface="Wingdings" pitchFamily="-111" charset="2"/>
              <a:buChar char="n"/>
            </a:pPr>
            <a:r>
              <a:rPr lang="en-US" sz="2800" dirty="0">
                <a:latin typeface="Arial" pitchFamily="-111" charset="0"/>
              </a:rPr>
              <a:t>Coding:</a:t>
            </a:r>
          </a:p>
        </p:txBody>
      </p:sp>
      <p:graphicFrame>
        <p:nvGraphicFramePr>
          <p:cNvPr id="63491" name="Object 3"/>
          <p:cNvGraphicFramePr>
            <a:graphicFrameLocks noChangeAspect="1"/>
          </p:cNvGraphicFramePr>
          <p:nvPr/>
        </p:nvGraphicFramePr>
        <p:xfrm>
          <a:off x="990600" y="4419600"/>
          <a:ext cx="5457825" cy="1776412"/>
        </p:xfrm>
        <a:graphic>
          <a:graphicData uri="http://schemas.openxmlformats.org/presentationml/2006/ole">
            <mc:AlternateContent xmlns:mc="http://schemas.openxmlformats.org/markup-compatibility/2006">
              <mc:Choice xmlns:v="urn:schemas-microsoft-com:vml" Requires="v">
                <p:oleObj spid="_x0000_s2194" name="Equation" r:id="rId6" imgW="2730500" imgH="889000" progId="Equation.3">
                  <p:embed/>
                </p:oleObj>
              </mc:Choice>
              <mc:Fallback>
                <p:oleObj name="Equation" r:id="rId6" imgW="2730500" imgH="889000" progId="Equation.3">
                  <p:embed/>
                  <p:pic>
                    <p:nvPicPr>
                      <p:cNvPr id="6349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419600"/>
                        <a:ext cx="5457825" cy="17764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12" name="AutoShape 6"/>
          <p:cNvSpPr>
            <a:spLocks noChangeArrowheads="1"/>
          </p:cNvSpPr>
          <p:nvPr/>
        </p:nvSpPr>
        <p:spPr bwMode="auto">
          <a:xfrm>
            <a:off x="5105400" y="1981200"/>
            <a:ext cx="3429000" cy="990600"/>
          </a:xfrm>
          <a:prstGeom prst="roundRect">
            <a:avLst>
              <a:gd name="adj" fmla="val 16667"/>
            </a:avLst>
          </a:prstGeom>
          <a:solidFill>
            <a:srgbClr val="FFFFFF"/>
          </a:solidFill>
          <a:ln w="9525">
            <a:solidFill>
              <a:schemeClr val="bg2"/>
            </a:solidFill>
            <a:round/>
            <a:headEnd/>
            <a:tailEnd/>
          </a:ln>
        </p:spPr>
        <p:txBody>
          <a:bodyPr wrap="none" anchor="ctr">
            <a:prstTxWarp prst="textNoShape">
              <a:avLst/>
            </a:prstTxWarp>
          </a:bodyPr>
          <a:lstStyle/>
          <a:p>
            <a:endParaRPr lang="en-US"/>
          </a:p>
        </p:txBody>
      </p:sp>
      <p:graphicFrame>
        <p:nvGraphicFramePr>
          <p:cNvPr id="13" name="Object 3"/>
          <p:cNvGraphicFramePr>
            <a:graphicFrameLocks noChangeAspect="1"/>
          </p:cNvGraphicFramePr>
          <p:nvPr/>
        </p:nvGraphicFramePr>
        <p:xfrm>
          <a:off x="5181600" y="2057400"/>
          <a:ext cx="3251200" cy="889000"/>
        </p:xfrm>
        <a:graphic>
          <a:graphicData uri="http://schemas.openxmlformats.org/presentationml/2006/ole">
            <mc:AlternateContent xmlns:mc="http://schemas.openxmlformats.org/markup-compatibility/2006">
              <mc:Choice xmlns:v="urn:schemas-microsoft-com:vml" Requires="v">
                <p:oleObj spid="_x0000_s2195" name="Equation" r:id="rId8" imgW="1625600" imgH="444500" progId="Equation.3">
                  <p:embed/>
                </p:oleObj>
              </mc:Choice>
              <mc:Fallback>
                <p:oleObj name="Equation" r:id="rId8" imgW="1625600" imgH="444500" progId="Equation.3">
                  <p:embed/>
                  <p:pic>
                    <p:nvPicPr>
                      <p:cNvPr id="13" name="Object 3"/>
                      <p:cNvPicPr>
                        <a:picLocks noChangeAspect="1" noChangeArrowheads="1"/>
                      </p:cNvPicPr>
                      <p:nvPr/>
                    </p:nvPicPr>
                    <p:blipFill>
                      <a:blip r:embed="rId9"/>
                      <a:srcRect/>
                      <a:stretch>
                        <a:fillRect/>
                      </a:stretch>
                    </p:blipFill>
                    <p:spPr bwMode="auto">
                      <a:xfrm>
                        <a:off x="5181600" y="2057400"/>
                        <a:ext cx="3251200" cy="889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pSp>
        <p:nvGrpSpPr>
          <p:cNvPr id="15" name="Group 14"/>
          <p:cNvGrpSpPr/>
          <p:nvPr/>
        </p:nvGrpSpPr>
        <p:grpSpPr>
          <a:xfrm>
            <a:off x="8458200" y="5791200"/>
            <a:ext cx="457200" cy="540616"/>
            <a:chOff x="8153400" y="2590800"/>
            <a:chExt cx="457200" cy="540616"/>
          </a:xfrm>
        </p:grpSpPr>
        <p:cxnSp>
          <p:nvCxnSpPr>
            <p:cNvPr id="16" name="Straight Connector 15"/>
            <p:cNvCxnSpPr/>
            <p:nvPr/>
          </p:nvCxnSpPr>
          <p:spPr>
            <a:xfrm>
              <a:off x="8610600" y="2590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8153400" y="3131416"/>
              <a:ext cx="45720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8" name="Footer Placeholder 2">
            <a:extLst>
              <a:ext uri="{FF2B5EF4-FFF2-40B4-BE49-F238E27FC236}">
                <a16:creationId xmlns:a16="http://schemas.microsoft.com/office/drawing/2014/main" id="{F17C55D7-9CFA-5149-B5E0-2694249149E7}"/>
              </a:ext>
            </a:extLst>
          </p:cNvPr>
          <p:cNvSpPr txBox="1">
            <a:spLocks/>
          </p:cNvSpPr>
          <p:nvPr/>
        </p:nvSpPr>
        <p:spPr>
          <a:xfrm>
            <a:off x="5486400" y="6418268"/>
            <a:ext cx="3581400" cy="365760"/>
          </a:xfrm>
          <a:prstGeom prst="rect">
            <a:avLst/>
          </a:prstGeom>
        </p:spPr>
        <p:txBody>
          <a:bodyPr vert="horz"/>
          <a:lstStyle>
            <a:defPPr>
              <a:defRPr lang="en-US"/>
            </a:defPPr>
            <a:lvl1pPr algn="l" rtl="0" eaLnBrk="1" fontAlgn="base" latinLnBrk="0" hangingPunct="1">
              <a:spcBef>
                <a:spcPct val="0"/>
              </a:spcBef>
              <a:spcAft>
                <a:spcPct val="0"/>
              </a:spcAft>
              <a:defRPr kumimoji="0" sz="1000" kern="1200">
                <a:solidFill>
                  <a:schemeClr val="tx1"/>
                </a:solidFill>
                <a:latin typeface="Arial"/>
                <a:ea typeface="ＭＳ Ｐゴシック" charset="0"/>
                <a:cs typeface="Arial"/>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a:lstStyle>
          <a:p>
            <a:pPr>
              <a:defRPr/>
            </a:pPr>
            <a:r>
              <a:rPr lang="nl-NL" dirty="0"/>
              <a:t>Credit: ATMOS 502, UUC</a:t>
            </a:r>
            <a:endParaRPr lang="en-US" dirty="0"/>
          </a:p>
        </p:txBody>
      </p:sp>
    </p:spTree>
    <p:extLst>
      <p:ext uri="{BB962C8B-B14F-4D97-AF65-F5344CB8AC3E}">
        <p14:creationId xmlns:p14="http://schemas.microsoft.com/office/powerpoint/2010/main" val="82009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AutoShape 2"/>
          <p:cNvSpPr>
            <a:spLocks noChangeArrowheads="1"/>
          </p:cNvSpPr>
          <p:nvPr/>
        </p:nvSpPr>
        <p:spPr bwMode="auto">
          <a:xfrm>
            <a:off x="1117600" y="2159000"/>
            <a:ext cx="5511800" cy="889000"/>
          </a:xfrm>
          <a:prstGeom prst="roundRect">
            <a:avLst>
              <a:gd name="adj" fmla="val 16667"/>
            </a:avLst>
          </a:prstGeom>
          <a:noFill/>
          <a:ln w="9525">
            <a:solidFill>
              <a:schemeClr val="bg2"/>
            </a:solidFill>
            <a:round/>
            <a:headEnd/>
            <a:tailEnd/>
          </a:ln>
        </p:spPr>
        <p:txBody>
          <a:bodyPr wrap="none" anchor="ctr">
            <a:prstTxWarp prst="textNoShape">
              <a:avLst/>
            </a:prstTxWarp>
          </a:bodyPr>
          <a:lstStyle/>
          <a:p>
            <a:endParaRPr lang="en-US"/>
          </a:p>
        </p:txBody>
      </p:sp>
      <p:sp>
        <p:nvSpPr>
          <p:cNvPr id="100358" name="Rectangle 3"/>
          <p:cNvSpPr>
            <a:spLocks noGrp="1" noChangeArrowheads="1"/>
          </p:cNvSpPr>
          <p:nvPr>
            <p:ph type="title"/>
          </p:nvPr>
        </p:nvSpPr>
        <p:spPr/>
        <p:txBody>
          <a:bodyPr/>
          <a:lstStyle/>
          <a:p>
            <a:r>
              <a:rPr lang="en-US" dirty="0">
                <a:ea typeface="ＭＳ Ｐゴシック" pitchFamily="-111" charset="-128"/>
                <a:cs typeface="ＭＳ Ｐゴシック" pitchFamily="-111" charset="-128"/>
              </a:rPr>
              <a:t>Greater accuracy:  </a:t>
            </a:r>
            <a:r>
              <a:rPr lang="en-US" i="1" dirty="0">
                <a:ea typeface="ＭＳ Ｐゴシック" pitchFamily="-111" charset="-128"/>
                <a:cs typeface="ＭＳ Ｐゴシック" pitchFamily="-111" charset="-128"/>
              </a:rPr>
              <a:t>Piecewise linear</a:t>
            </a:r>
          </a:p>
        </p:txBody>
      </p:sp>
      <p:sp>
        <p:nvSpPr>
          <p:cNvPr id="12" name="Date Placeholder 11"/>
          <p:cNvSpPr>
            <a:spLocks noGrp="1"/>
          </p:cNvSpPr>
          <p:nvPr>
            <p:ph type="dt" sz="half" idx="10"/>
          </p:nvPr>
        </p:nvSpPr>
        <p:spPr/>
        <p:txBody>
          <a:bodyPr/>
          <a:lstStyle/>
          <a:p>
            <a:pPr>
              <a:defRPr/>
            </a:pPr>
            <a:r>
              <a:rPr lang="en-US"/>
              <a:t>11/05/20</a:t>
            </a:r>
            <a:endParaRPr lang="en-US" dirty="0"/>
          </a:p>
        </p:txBody>
      </p:sp>
      <p:sp>
        <p:nvSpPr>
          <p:cNvPr id="13" name="Slide Number Placeholder 12"/>
          <p:cNvSpPr>
            <a:spLocks noGrp="1"/>
          </p:cNvSpPr>
          <p:nvPr>
            <p:ph type="sldNum" sz="quarter" idx="12"/>
          </p:nvPr>
        </p:nvSpPr>
        <p:spPr/>
        <p:txBody>
          <a:bodyPr/>
          <a:lstStyle/>
          <a:p>
            <a:pPr>
              <a:defRPr/>
            </a:pPr>
            <a:fld id="{EC04ADB5-9E62-9D43-89DE-DE7C54FDADE1}" type="slidenum">
              <a:rPr lang="en-US" smtClean="0"/>
              <a:pPr>
                <a:defRPr/>
              </a:pPr>
              <a:t>29</a:t>
            </a:fld>
            <a:endParaRPr lang="en-US"/>
          </a:p>
        </p:txBody>
      </p:sp>
      <p:sp>
        <p:nvSpPr>
          <p:cNvPr id="100359" name="Rectangle 4"/>
          <p:cNvSpPr>
            <a:spLocks noGrp="1" noChangeArrowheads="1"/>
          </p:cNvSpPr>
          <p:nvPr>
            <p:ph sz="quarter" idx="1"/>
          </p:nvPr>
        </p:nvSpPr>
        <p:spPr/>
        <p:txBody>
          <a:bodyPr>
            <a:normAutofit/>
          </a:bodyPr>
          <a:lstStyle/>
          <a:p>
            <a:pPr>
              <a:lnSpc>
                <a:spcPct val="90000"/>
              </a:lnSpc>
            </a:pPr>
            <a:r>
              <a:rPr lang="en-US" dirty="0">
                <a:ea typeface="ＭＳ Ｐゴシック" pitchFamily="-111" charset="-128"/>
                <a:cs typeface="ＭＳ Ｐゴシック" pitchFamily="-111" charset="-128"/>
              </a:rPr>
              <a:t>Our </a:t>
            </a:r>
            <a:r>
              <a:rPr lang="en-US" dirty="0">
                <a:solidFill>
                  <a:srgbClr val="0000FF"/>
                </a:solidFill>
                <a:ea typeface="ＭＳ Ｐゴシック" pitchFamily="-111" charset="-128"/>
                <a:cs typeface="ＭＳ Ｐゴシック" pitchFamily="-111" charset="-128"/>
              </a:rPr>
              <a:t>general </a:t>
            </a:r>
            <a:r>
              <a:rPr lang="en-US" dirty="0">
                <a:ea typeface="ＭＳ Ｐゴシック" pitchFamily="-111" charset="-128"/>
                <a:cs typeface="ＭＳ Ｐゴシック" pitchFamily="-111" charset="-128"/>
              </a:rPr>
              <a:t>update formula:</a:t>
            </a:r>
            <a:br>
              <a:rPr lang="en-US" dirty="0">
                <a:ea typeface="ＭＳ Ｐゴシック" pitchFamily="-111" charset="-128"/>
                <a:cs typeface="ＭＳ Ｐゴシック" pitchFamily="-111" charset="-128"/>
              </a:rPr>
            </a:br>
            <a:endParaRPr lang="en-US" sz="1200" dirty="0">
              <a:ea typeface="ＭＳ Ｐゴシック" pitchFamily="-111" charset="-128"/>
              <a:cs typeface="ＭＳ Ｐゴシック" pitchFamily="-111" charset="-128"/>
            </a:endParaRPr>
          </a:p>
        </p:txBody>
      </p:sp>
      <p:graphicFrame>
        <p:nvGraphicFramePr>
          <p:cNvPr id="100354" name="Object 2"/>
          <p:cNvGraphicFramePr>
            <a:graphicFrameLocks noChangeAspect="1"/>
          </p:cNvGraphicFramePr>
          <p:nvPr/>
        </p:nvGraphicFramePr>
        <p:xfrm>
          <a:off x="1282700" y="2173638"/>
          <a:ext cx="5178425" cy="863600"/>
        </p:xfrm>
        <a:graphic>
          <a:graphicData uri="http://schemas.openxmlformats.org/presentationml/2006/ole">
            <mc:AlternateContent xmlns:mc="http://schemas.openxmlformats.org/markup-compatibility/2006">
              <mc:Choice xmlns:v="urn:schemas-microsoft-com:vml" Requires="v">
                <p:oleObj spid="_x0000_s3313" name="Equation" r:id="rId4" imgW="2590800" imgH="431800" progId="Equation.3">
                  <p:embed/>
                </p:oleObj>
              </mc:Choice>
              <mc:Fallback>
                <p:oleObj name="Equation" r:id="rId4" imgW="2590800" imgH="431800" progId="Equation.3">
                  <p:embed/>
                  <p:pic>
                    <p:nvPicPr>
                      <p:cNvPr id="10035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2700" y="2173638"/>
                        <a:ext cx="5178425" cy="863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00355" name="Object 3"/>
          <p:cNvGraphicFramePr>
            <a:graphicFrameLocks noChangeAspect="1"/>
          </p:cNvGraphicFramePr>
          <p:nvPr/>
        </p:nvGraphicFramePr>
        <p:xfrm>
          <a:off x="5105400" y="3403600"/>
          <a:ext cx="3351213" cy="812800"/>
        </p:xfrm>
        <a:graphic>
          <a:graphicData uri="http://schemas.openxmlformats.org/presentationml/2006/ole">
            <mc:AlternateContent xmlns:mc="http://schemas.openxmlformats.org/markup-compatibility/2006">
              <mc:Choice xmlns:v="urn:schemas-microsoft-com:vml" Requires="v">
                <p:oleObj spid="_x0000_s3314" name="Equation" r:id="rId6" imgW="1676400" imgH="406400" progId="Equation.3">
                  <p:embed/>
                </p:oleObj>
              </mc:Choice>
              <mc:Fallback>
                <p:oleObj name="Equation" r:id="rId6" imgW="1676400" imgH="406400" progId="Equation.3">
                  <p:embed/>
                  <p:pic>
                    <p:nvPicPr>
                      <p:cNvPr id="10035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3403600"/>
                        <a:ext cx="3351213" cy="812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100361" name="Rectangle 8"/>
          <p:cNvSpPr>
            <a:spLocks noChangeArrowheads="1"/>
          </p:cNvSpPr>
          <p:nvPr/>
        </p:nvSpPr>
        <p:spPr bwMode="auto">
          <a:xfrm>
            <a:off x="696562" y="3048000"/>
            <a:ext cx="4114800" cy="6858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folHlink"/>
              </a:buClr>
              <a:buSzPct val="60000"/>
              <a:buFont typeface="Wingdings" pitchFamily="-111" charset="2"/>
              <a:buChar char="n"/>
            </a:pPr>
            <a:r>
              <a:rPr lang="en-US" sz="2800" dirty="0">
                <a:latin typeface="Arial" pitchFamily="-111" charset="0"/>
              </a:rPr>
              <a:t>Piecewise </a:t>
            </a:r>
            <a:r>
              <a:rPr lang="en-US" sz="2800" i="1" dirty="0">
                <a:solidFill>
                  <a:srgbClr val="0E7B04"/>
                </a:solidFill>
                <a:latin typeface="Arial" pitchFamily="-111" charset="0"/>
              </a:rPr>
              <a:t>constant</a:t>
            </a:r>
            <a:endParaRPr lang="en-US" sz="1200" dirty="0">
              <a:latin typeface="Arial" pitchFamily="-111" charset="0"/>
            </a:endParaRPr>
          </a:p>
        </p:txBody>
      </p:sp>
      <p:sp>
        <p:nvSpPr>
          <p:cNvPr id="100362" name="Rectangle 9"/>
          <p:cNvSpPr>
            <a:spLocks noChangeArrowheads="1"/>
          </p:cNvSpPr>
          <p:nvPr/>
        </p:nvSpPr>
        <p:spPr bwMode="auto">
          <a:xfrm>
            <a:off x="4800600" y="3048000"/>
            <a:ext cx="4114800" cy="6858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folHlink"/>
              </a:buClr>
              <a:buSzPct val="60000"/>
              <a:buFont typeface="Wingdings" pitchFamily="-111" charset="2"/>
              <a:buChar char="n"/>
            </a:pPr>
            <a:r>
              <a:rPr lang="en-US" sz="2800" dirty="0">
                <a:latin typeface="Arial" pitchFamily="-111" charset="0"/>
              </a:rPr>
              <a:t>Piecewise </a:t>
            </a:r>
            <a:r>
              <a:rPr lang="en-US" sz="2800" i="1" dirty="0">
                <a:solidFill>
                  <a:srgbClr val="0E7B04"/>
                </a:solidFill>
                <a:latin typeface="Arial" pitchFamily="-111" charset="0"/>
              </a:rPr>
              <a:t>linear</a:t>
            </a:r>
            <a:endParaRPr lang="en-US" sz="1200" dirty="0">
              <a:latin typeface="Arial" pitchFamily="-111" charset="0"/>
            </a:endParaRPr>
          </a:p>
        </p:txBody>
      </p:sp>
      <p:graphicFrame>
        <p:nvGraphicFramePr>
          <p:cNvPr id="100356" name="Object 4"/>
          <p:cNvGraphicFramePr>
            <a:graphicFrameLocks noChangeAspect="1"/>
          </p:cNvGraphicFramePr>
          <p:nvPr/>
        </p:nvGraphicFramePr>
        <p:xfrm>
          <a:off x="1865313" y="3632200"/>
          <a:ext cx="1574800" cy="355600"/>
        </p:xfrm>
        <a:graphic>
          <a:graphicData uri="http://schemas.openxmlformats.org/presentationml/2006/ole">
            <mc:AlternateContent xmlns:mc="http://schemas.openxmlformats.org/markup-compatibility/2006">
              <mc:Choice xmlns:v="urn:schemas-microsoft-com:vml" Requires="v">
                <p:oleObj spid="_x0000_s3315" name="Equation" r:id="rId8" imgW="787400" imgH="177800" progId="Equation.3">
                  <p:embed/>
                </p:oleObj>
              </mc:Choice>
              <mc:Fallback>
                <p:oleObj name="Equation" r:id="rId8" imgW="787400" imgH="177800" progId="Equation.3">
                  <p:embed/>
                  <p:pic>
                    <p:nvPicPr>
                      <p:cNvPr id="10035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5313" y="3632200"/>
                        <a:ext cx="1574800" cy="355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16" name="Rectangle 7"/>
          <p:cNvSpPr>
            <a:spLocks noChangeArrowheads="1"/>
          </p:cNvSpPr>
          <p:nvPr/>
        </p:nvSpPr>
        <p:spPr bwMode="auto">
          <a:xfrm>
            <a:off x="696562" y="3962400"/>
            <a:ext cx="8077200" cy="22098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folHlink"/>
              </a:buClr>
              <a:buSzPct val="60000"/>
              <a:buFont typeface="Wingdings" pitchFamily="-111" charset="2"/>
              <a:buChar char="n"/>
            </a:pPr>
            <a:r>
              <a:rPr lang="en-US" sz="2800" dirty="0">
                <a:latin typeface="Arial" pitchFamily="-111" charset="0"/>
              </a:rPr>
              <a:t>Includes:</a:t>
            </a:r>
          </a:p>
          <a:p>
            <a:pPr marL="742950" lvl="1" indent="-285750">
              <a:spcBef>
                <a:spcPct val="55000"/>
              </a:spcBef>
              <a:buClr>
                <a:schemeClr val="hlink"/>
              </a:buClr>
              <a:buSzPct val="55000"/>
              <a:buFont typeface="Wingdings" pitchFamily="-111" charset="2"/>
              <a:buChar char="n"/>
            </a:pPr>
            <a:r>
              <a:rPr lang="en-US" dirty="0">
                <a:solidFill>
                  <a:srgbClr val="0E7B04"/>
                </a:solidFill>
                <a:latin typeface="Arial" pitchFamily="-111" charset="0"/>
              </a:rPr>
              <a:t>Zone</a:t>
            </a:r>
            <a:r>
              <a:rPr lang="en-US" dirty="0">
                <a:latin typeface="Arial" pitchFamily="-111" charset="0"/>
              </a:rPr>
              <a:t> </a:t>
            </a:r>
            <a:r>
              <a:rPr lang="en-US" dirty="0">
                <a:solidFill>
                  <a:srgbClr val="0E7B04"/>
                </a:solidFill>
                <a:latin typeface="Arial" pitchFamily="-111" charset="0"/>
              </a:rPr>
              <a:t>average</a:t>
            </a:r>
            <a:br>
              <a:rPr lang="en-US" dirty="0">
                <a:solidFill>
                  <a:srgbClr val="0E7B04"/>
                </a:solidFill>
                <a:latin typeface="Arial" pitchFamily="-111" charset="0"/>
              </a:rPr>
            </a:br>
            <a:endParaRPr lang="en-US" sz="1100" dirty="0">
              <a:latin typeface="Arial" pitchFamily="-111" charset="0"/>
            </a:endParaRPr>
          </a:p>
          <a:p>
            <a:pPr marL="742950" lvl="1" indent="-285750">
              <a:spcBef>
                <a:spcPct val="55000"/>
              </a:spcBef>
              <a:buClr>
                <a:schemeClr val="hlink"/>
              </a:buClr>
              <a:buSzPct val="55000"/>
              <a:buFont typeface="Wingdings" pitchFamily="-111" charset="2"/>
              <a:buChar char="n"/>
            </a:pPr>
            <a:r>
              <a:rPr lang="en-US" dirty="0">
                <a:latin typeface="Arial" pitchFamily="-111" charset="0"/>
              </a:rPr>
              <a:t>Average </a:t>
            </a:r>
            <a:r>
              <a:rPr lang="en-US" dirty="0">
                <a:solidFill>
                  <a:srgbClr val="0E7B04"/>
                </a:solidFill>
                <a:latin typeface="Arial" pitchFamily="-111" charset="0"/>
              </a:rPr>
              <a:t>slope</a:t>
            </a:r>
            <a:endParaRPr lang="en-US" dirty="0">
              <a:latin typeface="Arial" pitchFamily="-111" charset="0"/>
            </a:endParaRPr>
          </a:p>
        </p:txBody>
      </p:sp>
      <p:graphicFrame>
        <p:nvGraphicFramePr>
          <p:cNvPr id="17" name="Object 3"/>
          <p:cNvGraphicFramePr>
            <a:graphicFrameLocks noChangeAspect="1"/>
          </p:cNvGraphicFramePr>
          <p:nvPr/>
        </p:nvGraphicFramePr>
        <p:xfrm>
          <a:off x="3657600" y="4521200"/>
          <a:ext cx="2260600" cy="584200"/>
        </p:xfrm>
        <a:graphic>
          <a:graphicData uri="http://schemas.openxmlformats.org/presentationml/2006/ole">
            <mc:AlternateContent xmlns:mc="http://schemas.openxmlformats.org/markup-compatibility/2006">
              <mc:Choice xmlns:v="urn:schemas-microsoft-com:vml" Requires="v">
                <p:oleObj spid="_x0000_s3316" name="Equation" r:id="rId10" imgW="1130300" imgH="292100" progId="Equation.3">
                  <p:embed/>
                </p:oleObj>
              </mc:Choice>
              <mc:Fallback>
                <p:oleObj name="Equation" r:id="rId10" imgW="1130300" imgH="292100" progId="Equation.3">
                  <p:embed/>
                  <p:pic>
                    <p:nvPicPr>
                      <p:cNvPr id="17"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0" y="4521200"/>
                        <a:ext cx="2260600" cy="584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9" name="Object 4"/>
          <p:cNvGraphicFramePr>
            <a:graphicFrameLocks noChangeAspect="1"/>
          </p:cNvGraphicFramePr>
          <p:nvPr/>
        </p:nvGraphicFramePr>
        <p:xfrm>
          <a:off x="3733800" y="5181600"/>
          <a:ext cx="2082800" cy="889000"/>
        </p:xfrm>
        <a:graphic>
          <a:graphicData uri="http://schemas.openxmlformats.org/presentationml/2006/ole">
            <mc:AlternateContent xmlns:mc="http://schemas.openxmlformats.org/markup-compatibility/2006">
              <mc:Choice xmlns:v="urn:schemas-microsoft-com:vml" Requires="v">
                <p:oleObj spid="_x0000_s3317" name="Equation" r:id="rId12" imgW="1041400" imgH="444500" progId="Equation.3">
                  <p:embed/>
                </p:oleObj>
              </mc:Choice>
              <mc:Fallback>
                <p:oleObj name="Equation" r:id="rId12" imgW="1041400" imgH="444500" progId="Equation.3">
                  <p:embed/>
                  <p:pic>
                    <p:nvPicPr>
                      <p:cNvPr id="19" name="Object 4"/>
                      <p:cNvPicPr>
                        <a:picLocks noChangeAspect="1" noChangeArrowheads="1"/>
                      </p:cNvPicPr>
                      <p:nvPr/>
                    </p:nvPicPr>
                    <p:blipFill>
                      <a:blip r:embed="rId13"/>
                      <a:srcRect/>
                      <a:stretch>
                        <a:fillRect/>
                      </a:stretch>
                    </p:blipFill>
                    <p:spPr bwMode="auto">
                      <a:xfrm>
                        <a:off x="3733800" y="5181600"/>
                        <a:ext cx="2082800" cy="889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cxnSp>
        <p:nvCxnSpPr>
          <p:cNvPr id="4" name="Straight Arrow Connector 3"/>
          <p:cNvCxnSpPr/>
          <p:nvPr/>
        </p:nvCxnSpPr>
        <p:spPr bwMode="auto">
          <a:xfrm flipV="1">
            <a:off x="5736357" y="5257352"/>
            <a:ext cx="774892" cy="34437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 name="TextBox 4"/>
          <p:cNvSpPr txBox="1"/>
          <p:nvPr/>
        </p:nvSpPr>
        <p:spPr>
          <a:xfrm>
            <a:off x="6553200" y="4800600"/>
            <a:ext cx="1904074" cy="369332"/>
          </a:xfrm>
          <a:prstGeom prst="rect">
            <a:avLst/>
          </a:prstGeom>
          <a:solidFill>
            <a:srgbClr val="F2F2F2"/>
          </a:solidFill>
          <a:ln>
            <a:solidFill>
              <a:srgbClr val="020000"/>
            </a:solidFill>
            <a:prstDash val="sysDash"/>
          </a:ln>
        </p:spPr>
        <p:txBody>
          <a:bodyPr wrap="none" rtlCol="0">
            <a:spAutoFit/>
          </a:bodyPr>
          <a:lstStyle/>
          <a:p>
            <a:r>
              <a:rPr lang="en-US" sz="1800" dirty="0">
                <a:latin typeface="+mn-lt"/>
              </a:rPr>
              <a:t>Constant – why?</a:t>
            </a:r>
          </a:p>
        </p:txBody>
      </p:sp>
      <p:sp>
        <p:nvSpPr>
          <p:cNvPr id="2" name="Footer Placeholder 1"/>
          <p:cNvSpPr>
            <a:spLocks noGrp="1"/>
          </p:cNvSpPr>
          <p:nvPr>
            <p:ph type="ftr" sz="quarter" idx="11"/>
          </p:nvPr>
        </p:nvSpPr>
        <p:spPr/>
        <p:txBody>
          <a:bodyPr/>
          <a:lstStyle/>
          <a:p>
            <a:pPr>
              <a:defRPr/>
            </a:pPr>
            <a:r>
              <a:rPr lang="nl-NL"/>
              <a:t>PHYS 8750, Clemson</a:t>
            </a:r>
            <a:endParaRPr lang="en-US"/>
          </a:p>
        </p:txBody>
      </p:sp>
      <p:pic>
        <p:nvPicPr>
          <p:cNvPr id="18" name="Picture 3" descr="VanLeerFig5">
            <a:extLst>
              <a:ext uri="{FF2B5EF4-FFF2-40B4-BE49-F238E27FC236}">
                <a16:creationId xmlns:a16="http://schemas.microsoft.com/office/drawing/2014/main" id="{04503114-9195-894C-BC36-92BE3A78C28A}"/>
              </a:ext>
            </a:extLst>
          </p:cNvPr>
          <p:cNvPicPr>
            <a:picLocks noChangeAspect="1" noChangeArrowheads="1"/>
          </p:cNvPicPr>
          <p:nvPr/>
        </p:nvPicPr>
        <p:blipFill>
          <a:blip r:embed="rId14"/>
          <a:srcRect l="5132" t="29639" r="9683" b="1865"/>
          <a:stretch>
            <a:fillRect/>
          </a:stretch>
        </p:blipFill>
        <p:spPr bwMode="auto">
          <a:xfrm>
            <a:off x="6669477" y="228600"/>
            <a:ext cx="2244336" cy="2133600"/>
          </a:xfrm>
          <a:prstGeom prst="rect">
            <a:avLst/>
          </a:prstGeom>
          <a:noFill/>
          <a:ln w="9525">
            <a:solidFill>
              <a:schemeClr val="bg1">
                <a:lumMod val="85000"/>
              </a:schemeClr>
            </a:solidFill>
            <a:miter lim="800000"/>
            <a:headEnd/>
            <a:tailEnd/>
          </a:ln>
        </p:spPr>
      </p:pic>
      <p:sp>
        <p:nvSpPr>
          <p:cNvPr id="20" name="Footer Placeholder 2">
            <a:extLst>
              <a:ext uri="{FF2B5EF4-FFF2-40B4-BE49-F238E27FC236}">
                <a16:creationId xmlns:a16="http://schemas.microsoft.com/office/drawing/2014/main" id="{111E169C-7B9E-CC45-BD3D-97A4234FD9BC}"/>
              </a:ext>
            </a:extLst>
          </p:cNvPr>
          <p:cNvSpPr txBox="1">
            <a:spLocks/>
          </p:cNvSpPr>
          <p:nvPr/>
        </p:nvSpPr>
        <p:spPr>
          <a:xfrm>
            <a:off x="5486400" y="6418268"/>
            <a:ext cx="3581400" cy="365760"/>
          </a:xfrm>
          <a:prstGeom prst="rect">
            <a:avLst/>
          </a:prstGeom>
        </p:spPr>
        <p:txBody>
          <a:bodyPr vert="horz"/>
          <a:lstStyle>
            <a:defPPr>
              <a:defRPr lang="en-US"/>
            </a:defPPr>
            <a:lvl1pPr algn="l" rtl="0" eaLnBrk="1" fontAlgn="base" latinLnBrk="0" hangingPunct="1">
              <a:spcBef>
                <a:spcPct val="0"/>
              </a:spcBef>
              <a:spcAft>
                <a:spcPct val="0"/>
              </a:spcAft>
              <a:defRPr kumimoji="0" sz="1000" kern="1200">
                <a:solidFill>
                  <a:schemeClr val="tx1"/>
                </a:solidFill>
                <a:latin typeface="Arial"/>
                <a:ea typeface="ＭＳ Ｐゴシック" charset="0"/>
                <a:cs typeface="Arial"/>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a:lstStyle>
          <a:p>
            <a:pPr>
              <a:defRPr/>
            </a:pPr>
            <a:r>
              <a:rPr lang="nl-NL" dirty="0"/>
              <a:t>Credit: ATMOS 502, UUC</a:t>
            </a:r>
            <a:endParaRPr lang="en-US" dirty="0"/>
          </a:p>
        </p:txBody>
      </p:sp>
    </p:spTree>
    <p:extLst>
      <p:ext uri="{BB962C8B-B14F-4D97-AF65-F5344CB8AC3E}">
        <p14:creationId xmlns:p14="http://schemas.microsoft.com/office/powerpoint/2010/main" val="297388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FBB47D-C92A-8441-BECC-5C60574BA076}"/>
              </a:ext>
            </a:extLst>
          </p:cNvPr>
          <p:cNvSpPr>
            <a:spLocks noGrp="1"/>
          </p:cNvSpPr>
          <p:nvPr>
            <p:ph type="dt" sz="half" idx="10"/>
          </p:nvPr>
        </p:nvSpPr>
        <p:spPr/>
        <p:txBody>
          <a:bodyPr/>
          <a:lstStyle/>
          <a:p>
            <a:pPr>
              <a:defRPr/>
            </a:pPr>
            <a:r>
              <a:rPr lang="en-US"/>
              <a:t>11/05/20</a:t>
            </a:r>
          </a:p>
        </p:txBody>
      </p:sp>
      <p:sp>
        <p:nvSpPr>
          <p:cNvPr id="3" name="Footer Placeholder 2">
            <a:extLst>
              <a:ext uri="{FF2B5EF4-FFF2-40B4-BE49-F238E27FC236}">
                <a16:creationId xmlns:a16="http://schemas.microsoft.com/office/drawing/2014/main" id="{4B0167D7-F8ED-F24E-98BD-688053AE9BC8}"/>
              </a:ext>
            </a:extLst>
          </p:cNvPr>
          <p:cNvSpPr>
            <a:spLocks noGrp="1"/>
          </p:cNvSpPr>
          <p:nvPr>
            <p:ph type="ftr" sz="quarter" idx="11"/>
          </p:nvPr>
        </p:nvSpPr>
        <p:spPr/>
        <p:txBody>
          <a:bodyPr/>
          <a:lstStyle/>
          <a:p>
            <a:pPr>
              <a:defRPr/>
            </a:pPr>
            <a:r>
              <a:rPr lang="nl-NL"/>
              <a:t>PHYS 8750, Clemson</a:t>
            </a:r>
            <a:endParaRPr lang="en-US"/>
          </a:p>
        </p:txBody>
      </p:sp>
      <p:sp>
        <p:nvSpPr>
          <p:cNvPr id="4" name="Slide Number Placeholder 3">
            <a:extLst>
              <a:ext uri="{FF2B5EF4-FFF2-40B4-BE49-F238E27FC236}">
                <a16:creationId xmlns:a16="http://schemas.microsoft.com/office/drawing/2014/main" id="{26E1B473-BC45-FB43-8019-E56154C2D2F0}"/>
              </a:ext>
            </a:extLst>
          </p:cNvPr>
          <p:cNvSpPr>
            <a:spLocks noGrp="1"/>
          </p:cNvSpPr>
          <p:nvPr>
            <p:ph type="sldNum" sz="quarter" idx="12"/>
          </p:nvPr>
        </p:nvSpPr>
        <p:spPr/>
        <p:txBody>
          <a:bodyPr/>
          <a:lstStyle/>
          <a:p>
            <a:fld id="{B91A729D-F1A8-6B45-A5E7-FDC85B8DA35C}" type="slidenum">
              <a:rPr lang="en-US" smtClean="0"/>
              <a:pPr/>
              <a:t>3</a:t>
            </a:fld>
            <a:endParaRPr lang="en-US"/>
          </a:p>
        </p:txBody>
      </p:sp>
      <p:sp>
        <p:nvSpPr>
          <p:cNvPr id="5" name="Title 1">
            <a:extLst>
              <a:ext uri="{FF2B5EF4-FFF2-40B4-BE49-F238E27FC236}">
                <a16:creationId xmlns:a16="http://schemas.microsoft.com/office/drawing/2014/main" id="{A8D6E476-AF7D-274F-B3FA-C5756710645E}"/>
              </a:ext>
            </a:extLst>
          </p:cNvPr>
          <p:cNvSpPr txBox="1">
            <a:spLocks/>
          </p:cNvSpPr>
          <p:nvPr/>
        </p:nvSpPr>
        <p:spPr>
          <a:xfrm>
            <a:off x="1563624" y="173961"/>
            <a:ext cx="6016752" cy="588039"/>
          </a:xfrm>
          <a:prstGeom prst="rect">
            <a:avLst/>
          </a:prstGeom>
          <a:ln w="25400">
            <a:solidFill>
              <a:srgbClr val="423BFF"/>
            </a:solidFill>
          </a:ln>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latin typeface="Copperplate" panose="02000504000000020004" pitchFamily="2" charset="77"/>
              </a:rPr>
              <a:t>Atmospheric Models</a:t>
            </a:r>
          </a:p>
        </p:txBody>
      </p:sp>
      <p:sp>
        <p:nvSpPr>
          <p:cNvPr id="6" name="Content Placeholder 5">
            <a:extLst>
              <a:ext uri="{FF2B5EF4-FFF2-40B4-BE49-F238E27FC236}">
                <a16:creationId xmlns:a16="http://schemas.microsoft.com/office/drawing/2014/main" id="{24C72480-987B-1E49-B56A-04099681E39D}"/>
              </a:ext>
            </a:extLst>
          </p:cNvPr>
          <p:cNvSpPr txBox="1">
            <a:spLocks/>
          </p:cNvSpPr>
          <p:nvPr/>
        </p:nvSpPr>
        <p:spPr>
          <a:xfrm>
            <a:off x="332232" y="899837"/>
            <a:ext cx="8503920" cy="5348563"/>
          </a:xfrm>
          <a:prstGeom prst="rect">
            <a:avLst/>
          </a:prstGeom>
        </p:spPr>
        <p:txBody>
          <a:bodyPr>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fontAlgn="auto">
              <a:spcAft>
                <a:spcPts val="0"/>
              </a:spcAft>
            </a:pPr>
            <a:r>
              <a:rPr lang="en-US" sz="2100" b="1" dirty="0">
                <a:solidFill>
                  <a:srgbClr val="C00000"/>
                </a:solidFill>
              </a:rPr>
              <a:t>Empirical</a:t>
            </a:r>
            <a:r>
              <a:rPr lang="en-US" sz="2000" b="1" dirty="0">
                <a:solidFill>
                  <a:srgbClr val="C00000"/>
                </a:solidFill>
              </a:rPr>
              <a:t> Models (data based, mathematical, statistical)</a:t>
            </a:r>
          </a:p>
          <a:p>
            <a:pPr marL="0" indent="0" fontAlgn="auto">
              <a:spcAft>
                <a:spcPts val="0"/>
              </a:spcAft>
              <a:buFont typeface="Wingdings 2"/>
              <a:buNone/>
            </a:pPr>
            <a:r>
              <a:rPr lang="en-US" sz="1900" dirty="0">
                <a:solidFill>
                  <a:srgbClr val="020000"/>
                </a:solidFill>
              </a:rPr>
              <a:t>	</a:t>
            </a:r>
            <a:r>
              <a:rPr lang="en-US" sz="1900" dirty="0">
                <a:solidFill>
                  <a:srgbClr val="0E7B04"/>
                </a:solidFill>
              </a:rPr>
              <a:t>Good for climatology and background atmosphere</a:t>
            </a:r>
          </a:p>
          <a:p>
            <a:pPr marL="0" indent="0" fontAlgn="auto">
              <a:spcAft>
                <a:spcPts val="0"/>
              </a:spcAft>
              <a:buFont typeface="Wingdings 2"/>
              <a:buNone/>
            </a:pPr>
            <a:r>
              <a:rPr lang="en-US" sz="1900" dirty="0">
                <a:solidFill>
                  <a:srgbClr val="020000"/>
                </a:solidFill>
              </a:rPr>
              <a:t>	NRLMSIS, IRI, HWM</a:t>
            </a:r>
          </a:p>
          <a:p>
            <a:pPr marL="0" indent="0" fontAlgn="auto">
              <a:spcAft>
                <a:spcPts val="0"/>
              </a:spcAft>
              <a:buFont typeface="Wingdings 2"/>
              <a:buNone/>
            </a:pPr>
            <a:endParaRPr lang="en-US" sz="1900" dirty="0">
              <a:solidFill>
                <a:srgbClr val="020000"/>
              </a:solidFill>
            </a:endParaRPr>
          </a:p>
          <a:p>
            <a:pPr fontAlgn="auto">
              <a:spcAft>
                <a:spcPts val="0"/>
              </a:spcAft>
            </a:pPr>
            <a:r>
              <a:rPr lang="en-US" sz="2100" b="1" dirty="0">
                <a:solidFill>
                  <a:srgbClr val="C00000"/>
                </a:solidFill>
              </a:rPr>
              <a:t>Physics</a:t>
            </a:r>
            <a:r>
              <a:rPr lang="en-US" sz="2200" b="1" dirty="0">
                <a:solidFill>
                  <a:srgbClr val="C00000"/>
                </a:solidFill>
              </a:rPr>
              <a:t> Models (physical models)</a:t>
            </a:r>
          </a:p>
          <a:p>
            <a:pPr fontAlgn="auto">
              <a:spcAft>
                <a:spcPts val="0"/>
              </a:spcAft>
              <a:buFont typeface="Courier New" panose="02070309020205020404" pitchFamily="49" charset="0"/>
              <a:buChar char="o"/>
            </a:pPr>
            <a:r>
              <a:rPr lang="en-US" sz="1900" dirty="0">
                <a:solidFill>
                  <a:srgbClr val="020000"/>
                </a:solidFill>
              </a:rPr>
              <a:t>           </a:t>
            </a:r>
            <a:r>
              <a:rPr lang="en-US" sz="1900" b="1" dirty="0">
                <a:solidFill>
                  <a:srgbClr val="020000"/>
                </a:solidFill>
              </a:rPr>
              <a:t>Steady-state (</a:t>
            </a:r>
            <a:r>
              <a:rPr lang="en-US" sz="1900" b="1" dirty="0">
                <a:solidFill>
                  <a:srgbClr val="0E7B04"/>
                </a:solidFill>
              </a:rPr>
              <a:t>external forcing </a:t>
            </a:r>
            <a:r>
              <a:rPr lang="en-US" sz="1900" b="1" dirty="0">
                <a:solidFill>
                  <a:srgbClr val="020000"/>
                </a:solidFill>
              </a:rPr>
              <a:t>or </a:t>
            </a:r>
            <a:r>
              <a:rPr lang="en-US" sz="1900" b="1" dirty="0">
                <a:solidFill>
                  <a:srgbClr val="0070C0"/>
                </a:solidFill>
              </a:rPr>
              <a:t>boundary condition</a:t>
            </a:r>
            <a:r>
              <a:rPr lang="en-US" sz="1900" b="1" dirty="0">
                <a:solidFill>
                  <a:srgbClr val="020000"/>
                </a:solidFill>
              </a:rPr>
              <a:t>)</a:t>
            </a:r>
          </a:p>
          <a:p>
            <a:pPr marL="0" indent="0" fontAlgn="auto">
              <a:spcAft>
                <a:spcPts val="0"/>
              </a:spcAft>
              <a:buFont typeface="Wingdings 2"/>
              <a:buNone/>
            </a:pPr>
            <a:r>
              <a:rPr lang="en-US" sz="1900" dirty="0">
                <a:solidFill>
                  <a:srgbClr val="020000"/>
                </a:solidFill>
              </a:rPr>
              <a:t>	</a:t>
            </a:r>
            <a:r>
              <a:rPr lang="en-US" sz="1900" dirty="0">
                <a:solidFill>
                  <a:srgbClr val="0E7B04"/>
                </a:solidFill>
              </a:rPr>
              <a:t>GSWM, CTMT, </a:t>
            </a:r>
            <a:r>
              <a:rPr lang="en-US" sz="1900" dirty="0">
                <a:solidFill>
                  <a:srgbClr val="0070C0"/>
                </a:solidFill>
              </a:rPr>
              <a:t>Stationary Planetary Waves (week of Nov 17, 19)</a:t>
            </a:r>
          </a:p>
          <a:p>
            <a:pPr fontAlgn="auto">
              <a:spcAft>
                <a:spcPts val="0"/>
              </a:spcAft>
              <a:buFont typeface="Courier New" panose="02070309020205020404" pitchFamily="49" charset="0"/>
              <a:buChar char="o"/>
            </a:pPr>
            <a:r>
              <a:rPr lang="en-US" sz="1900" dirty="0">
                <a:solidFill>
                  <a:srgbClr val="020000"/>
                </a:solidFill>
              </a:rPr>
              <a:t>           </a:t>
            </a:r>
            <a:r>
              <a:rPr lang="en-US" sz="1900" b="1" dirty="0">
                <a:solidFill>
                  <a:srgbClr val="7030A0"/>
                </a:solidFill>
              </a:rPr>
              <a:t>Time-evolving (initial condition) </a:t>
            </a:r>
          </a:p>
          <a:p>
            <a:pPr marL="0" indent="0" fontAlgn="auto">
              <a:spcAft>
                <a:spcPts val="0"/>
              </a:spcAft>
              <a:buFont typeface="Wingdings 2"/>
              <a:buNone/>
            </a:pPr>
            <a:r>
              <a:rPr lang="en-US" sz="1900" dirty="0">
                <a:solidFill>
                  <a:srgbClr val="020000"/>
                </a:solidFill>
              </a:rPr>
              <a:t>	General circulation models (TIEGCM, CESM, KMCM, </a:t>
            </a:r>
            <a:r>
              <a:rPr lang="en-US" sz="1900" dirty="0" err="1">
                <a:solidFill>
                  <a:srgbClr val="020000"/>
                </a:solidFill>
              </a:rPr>
              <a:t>CTIPe</a:t>
            </a:r>
            <a:r>
              <a:rPr lang="en-US" sz="1900" dirty="0">
                <a:solidFill>
                  <a:srgbClr val="020000"/>
                </a:solidFill>
              </a:rPr>
              <a:t>)</a:t>
            </a:r>
          </a:p>
          <a:p>
            <a:pPr marL="0" indent="0" fontAlgn="auto">
              <a:spcAft>
                <a:spcPts val="0"/>
              </a:spcAft>
              <a:buFont typeface="Wingdings 2"/>
              <a:buNone/>
            </a:pPr>
            <a:r>
              <a:rPr lang="en-US" sz="1900" dirty="0">
                <a:solidFill>
                  <a:srgbClr val="020000"/>
                </a:solidFill>
              </a:rPr>
              <a:t>	</a:t>
            </a:r>
            <a:r>
              <a:rPr lang="en-US" sz="1900" dirty="0">
                <a:solidFill>
                  <a:srgbClr val="0070C0"/>
                </a:solidFill>
              </a:rPr>
              <a:t>Barotropic/baroclinic planetary wave model (week of Nov 17, 19)</a:t>
            </a:r>
          </a:p>
          <a:p>
            <a:pPr marL="0" indent="0" fontAlgn="auto">
              <a:spcAft>
                <a:spcPts val="0"/>
              </a:spcAft>
              <a:buFont typeface="Wingdings 2"/>
              <a:buNone/>
            </a:pPr>
            <a:r>
              <a:rPr lang="en-US" sz="1900" dirty="0">
                <a:solidFill>
                  <a:srgbClr val="020000"/>
                </a:solidFill>
              </a:rPr>
              <a:t>	Gravity wave models (MAGIC)</a:t>
            </a:r>
          </a:p>
          <a:p>
            <a:pPr marL="0" indent="0" fontAlgn="auto">
              <a:spcAft>
                <a:spcPts val="0"/>
              </a:spcAft>
              <a:buFont typeface="Wingdings 2"/>
              <a:buNone/>
            </a:pPr>
            <a:endParaRPr lang="en-US" sz="1900" dirty="0">
              <a:solidFill>
                <a:srgbClr val="020000"/>
              </a:solidFill>
            </a:endParaRPr>
          </a:p>
          <a:p>
            <a:pPr fontAlgn="auto">
              <a:spcAft>
                <a:spcPts val="0"/>
              </a:spcAft>
            </a:pPr>
            <a:r>
              <a:rPr lang="en-US" sz="2100" b="1" dirty="0">
                <a:solidFill>
                  <a:srgbClr val="C00000"/>
                </a:solidFill>
              </a:rPr>
              <a:t>Data Assimilative Models</a:t>
            </a:r>
          </a:p>
          <a:p>
            <a:pPr marL="274320" lvl="1" indent="0" fontAlgn="auto">
              <a:spcAft>
                <a:spcPts val="0"/>
              </a:spcAft>
              <a:buFont typeface="Wingdings"/>
              <a:buNone/>
            </a:pPr>
            <a:r>
              <a:rPr lang="en-US" sz="1900" dirty="0">
                <a:solidFill>
                  <a:srgbClr val="020000"/>
                </a:solidFill>
              </a:rPr>
              <a:t>	Underlying Physics models + data assimilation</a:t>
            </a:r>
          </a:p>
          <a:p>
            <a:pPr marL="274320" lvl="1" indent="0" fontAlgn="auto">
              <a:spcAft>
                <a:spcPts val="0"/>
              </a:spcAft>
              <a:buFont typeface="Wingdings"/>
              <a:buNone/>
            </a:pPr>
            <a:r>
              <a:rPr lang="en-US" sz="1900" dirty="0">
                <a:solidFill>
                  <a:srgbClr val="020000"/>
                </a:solidFill>
              </a:rPr>
              <a:t>	WACCM-DART, ECMWF, MERRA</a:t>
            </a:r>
          </a:p>
        </p:txBody>
      </p:sp>
    </p:spTree>
    <p:extLst>
      <p:ext uri="{BB962C8B-B14F-4D97-AF65-F5344CB8AC3E}">
        <p14:creationId xmlns:p14="http://schemas.microsoft.com/office/powerpoint/2010/main" val="2032508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AutoShape 2"/>
          <p:cNvSpPr>
            <a:spLocks noChangeArrowheads="1"/>
          </p:cNvSpPr>
          <p:nvPr/>
        </p:nvSpPr>
        <p:spPr bwMode="auto">
          <a:xfrm>
            <a:off x="1663700" y="3937000"/>
            <a:ext cx="2374900" cy="635000"/>
          </a:xfrm>
          <a:prstGeom prst="roundRect">
            <a:avLst>
              <a:gd name="adj" fmla="val 16667"/>
            </a:avLst>
          </a:prstGeom>
          <a:noFill/>
          <a:ln w="9525">
            <a:solidFill>
              <a:schemeClr val="bg2"/>
            </a:solidFill>
            <a:round/>
            <a:headEnd/>
            <a:tailEnd/>
          </a:ln>
        </p:spPr>
        <p:txBody>
          <a:bodyPr wrap="none" anchor="ctr">
            <a:prstTxWarp prst="textNoShape">
              <a:avLst/>
            </a:prstTxWarp>
          </a:bodyPr>
          <a:lstStyle/>
          <a:p>
            <a:endParaRPr lang="en-US"/>
          </a:p>
        </p:txBody>
      </p:sp>
      <p:sp>
        <p:nvSpPr>
          <p:cNvPr id="108550" name="Rectangle 3"/>
          <p:cNvSpPr>
            <a:spLocks noGrp="1" noChangeArrowheads="1"/>
          </p:cNvSpPr>
          <p:nvPr>
            <p:ph type="title"/>
          </p:nvPr>
        </p:nvSpPr>
        <p:spPr/>
        <p:txBody>
          <a:bodyPr/>
          <a:lstStyle/>
          <a:p>
            <a:r>
              <a:rPr lang="en-US" dirty="0">
                <a:ea typeface="ＭＳ Ｐゴシック" pitchFamily="-111" charset="-128"/>
                <a:cs typeface="ＭＳ Ｐゴシック" pitchFamily="-111" charset="-128"/>
              </a:rPr>
              <a:t>Piecewise linear &amp; beyond</a:t>
            </a:r>
          </a:p>
        </p:txBody>
      </p:sp>
      <p:sp>
        <p:nvSpPr>
          <p:cNvPr id="16" name="Date Placeholder 15"/>
          <p:cNvSpPr>
            <a:spLocks noGrp="1"/>
          </p:cNvSpPr>
          <p:nvPr>
            <p:ph type="dt" sz="half" idx="10"/>
          </p:nvPr>
        </p:nvSpPr>
        <p:spPr/>
        <p:txBody>
          <a:bodyPr/>
          <a:lstStyle/>
          <a:p>
            <a:pPr>
              <a:defRPr/>
            </a:pPr>
            <a:r>
              <a:rPr lang="en-US"/>
              <a:t>11/05/20</a:t>
            </a:r>
            <a:endParaRPr lang="en-US" dirty="0"/>
          </a:p>
        </p:txBody>
      </p:sp>
      <p:sp>
        <p:nvSpPr>
          <p:cNvPr id="2" name="Footer Placeholder 1"/>
          <p:cNvSpPr>
            <a:spLocks noGrp="1"/>
          </p:cNvSpPr>
          <p:nvPr>
            <p:ph type="ftr" sz="quarter" idx="11"/>
          </p:nvPr>
        </p:nvSpPr>
        <p:spPr/>
        <p:txBody>
          <a:bodyPr/>
          <a:lstStyle/>
          <a:p>
            <a:pPr>
              <a:defRPr/>
            </a:pPr>
            <a:r>
              <a:rPr lang="nl-NL"/>
              <a:t>PHYS 8750, Clemson</a:t>
            </a:r>
            <a:endParaRPr lang="en-US" dirty="0"/>
          </a:p>
        </p:txBody>
      </p:sp>
      <p:sp>
        <p:nvSpPr>
          <p:cNvPr id="17" name="Slide Number Placeholder 16"/>
          <p:cNvSpPr>
            <a:spLocks noGrp="1"/>
          </p:cNvSpPr>
          <p:nvPr>
            <p:ph type="sldNum" sz="quarter" idx="12"/>
          </p:nvPr>
        </p:nvSpPr>
        <p:spPr/>
        <p:txBody>
          <a:bodyPr/>
          <a:lstStyle/>
          <a:p>
            <a:pPr>
              <a:defRPr/>
            </a:pPr>
            <a:fld id="{EC04ADB5-9E62-9D43-89DE-DE7C54FDADE1}" type="slidenum">
              <a:rPr lang="en-US" smtClean="0"/>
              <a:pPr>
                <a:defRPr/>
              </a:pPr>
              <a:t>30</a:t>
            </a:fld>
            <a:endParaRPr lang="en-US"/>
          </a:p>
        </p:txBody>
      </p:sp>
      <p:sp>
        <p:nvSpPr>
          <p:cNvPr id="108551" name="Rectangle 4"/>
          <p:cNvSpPr>
            <a:spLocks noGrp="1" noChangeArrowheads="1"/>
          </p:cNvSpPr>
          <p:nvPr>
            <p:ph sz="quarter" idx="1"/>
          </p:nvPr>
        </p:nvSpPr>
        <p:spPr>
          <a:xfrm>
            <a:off x="301752" y="1527048"/>
            <a:ext cx="8503920" cy="4949952"/>
          </a:xfrm>
        </p:spPr>
        <p:txBody>
          <a:bodyPr/>
          <a:lstStyle/>
          <a:p>
            <a:pPr>
              <a:lnSpc>
                <a:spcPct val="80000"/>
              </a:lnSpc>
            </a:pPr>
            <a:r>
              <a:rPr lang="en-US" dirty="0">
                <a:ea typeface="ＭＳ Ｐゴシック" pitchFamily="-111" charset="-128"/>
                <a:cs typeface="ＭＳ Ｐゴシック" pitchFamily="-111" charset="-128"/>
              </a:rPr>
              <a:t>Van Leer piecewise linear: </a:t>
            </a:r>
            <a:r>
              <a:rPr lang="en-US" i="1" dirty="0">
                <a:solidFill>
                  <a:srgbClr val="FF301B"/>
                </a:solidFill>
                <a:ea typeface="ＭＳ Ｐゴシック" pitchFamily="-111" charset="-128"/>
                <a:cs typeface="ＭＳ Ｐゴシック" pitchFamily="-111" charset="-128"/>
              </a:rPr>
              <a:t>Scheme I</a:t>
            </a:r>
            <a:br>
              <a:rPr lang="en-US" i="1" dirty="0">
                <a:solidFill>
                  <a:srgbClr val="FF301B"/>
                </a:solidFill>
                <a:ea typeface="ＭＳ Ｐゴシック" pitchFamily="-111" charset="-128"/>
                <a:cs typeface="ＭＳ Ｐゴシック" pitchFamily="-111" charset="-128"/>
              </a:rPr>
            </a:br>
            <a:br>
              <a:rPr lang="en-US" i="1" dirty="0">
                <a:solidFill>
                  <a:srgbClr val="FF301B"/>
                </a:solidFill>
                <a:ea typeface="ＭＳ Ｐゴシック" pitchFamily="-111" charset="-128"/>
                <a:cs typeface="ＭＳ Ｐゴシック" pitchFamily="-111" charset="-128"/>
              </a:rPr>
            </a:br>
            <a:br>
              <a:rPr lang="en-US" i="1" dirty="0">
                <a:solidFill>
                  <a:srgbClr val="FF301B"/>
                </a:solidFill>
                <a:ea typeface="ＭＳ Ｐゴシック" pitchFamily="-111" charset="-128"/>
                <a:cs typeface="ＭＳ Ｐゴシック" pitchFamily="-111" charset="-128"/>
              </a:rPr>
            </a:br>
            <a:br>
              <a:rPr lang="en-US" i="1" dirty="0">
                <a:solidFill>
                  <a:srgbClr val="FF301B"/>
                </a:solidFill>
                <a:ea typeface="ＭＳ Ｐゴシック" pitchFamily="-111" charset="-128"/>
                <a:cs typeface="ＭＳ Ｐゴシック" pitchFamily="-111" charset="-128"/>
              </a:rPr>
            </a:br>
            <a:br>
              <a:rPr lang="en-US" i="1" dirty="0">
                <a:solidFill>
                  <a:srgbClr val="FF301B"/>
                </a:solidFill>
                <a:ea typeface="ＭＳ Ｐゴシック" pitchFamily="-111" charset="-128"/>
                <a:cs typeface="ＭＳ Ｐゴシック" pitchFamily="-111" charset="-128"/>
              </a:rPr>
            </a:br>
            <a:br>
              <a:rPr lang="en-US" i="1" dirty="0">
                <a:solidFill>
                  <a:srgbClr val="FF301B"/>
                </a:solidFill>
                <a:ea typeface="ＭＳ Ｐゴシック" pitchFamily="-111" charset="-128"/>
                <a:cs typeface="ＭＳ Ｐゴシック" pitchFamily="-111" charset="-128"/>
              </a:rPr>
            </a:br>
            <a:br>
              <a:rPr lang="en-US" i="1" dirty="0">
                <a:solidFill>
                  <a:srgbClr val="FF301B"/>
                </a:solidFill>
                <a:ea typeface="ＭＳ Ｐゴシック" pitchFamily="-111" charset="-128"/>
                <a:cs typeface="ＭＳ Ｐゴシック" pitchFamily="-111" charset="-128"/>
              </a:rPr>
            </a:br>
            <a:br>
              <a:rPr lang="en-US" i="1" dirty="0">
                <a:solidFill>
                  <a:srgbClr val="FF301B"/>
                </a:solidFill>
                <a:ea typeface="ＭＳ Ｐゴシック" pitchFamily="-111" charset="-128"/>
                <a:cs typeface="ＭＳ Ｐゴシック" pitchFamily="-111" charset="-128"/>
              </a:rPr>
            </a:br>
            <a:br>
              <a:rPr lang="en-US" i="1" dirty="0">
                <a:solidFill>
                  <a:srgbClr val="FF301B"/>
                </a:solidFill>
                <a:ea typeface="ＭＳ Ｐゴシック" pitchFamily="-111" charset="-128"/>
                <a:cs typeface="ＭＳ Ｐゴシック" pitchFamily="-111" charset="-128"/>
              </a:rPr>
            </a:br>
            <a:endParaRPr lang="en-US" i="1" dirty="0">
              <a:solidFill>
                <a:srgbClr val="FF301B"/>
              </a:solidFill>
              <a:ea typeface="ＭＳ Ｐゴシック" pitchFamily="-111" charset="-128"/>
              <a:cs typeface="ＭＳ Ｐゴシック" pitchFamily="-111" charset="-128"/>
            </a:endParaRPr>
          </a:p>
        </p:txBody>
      </p:sp>
      <p:sp>
        <p:nvSpPr>
          <p:cNvPr id="108552" name="AutoShape 5"/>
          <p:cNvSpPr>
            <a:spLocks noChangeArrowheads="1"/>
          </p:cNvSpPr>
          <p:nvPr/>
        </p:nvSpPr>
        <p:spPr bwMode="auto">
          <a:xfrm>
            <a:off x="914400" y="2286000"/>
            <a:ext cx="6642100" cy="774700"/>
          </a:xfrm>
          <a:prstGeom prst="roundRect">
            <a:avLst>
              <a:gd name="adj" fmla="val 16667"/>
            </a:avLst>
          </a:prstGeom>
          <a:noFill/>
          <a:ln w="9525">
            <a:solidFill>
              <a:schemeClr val="bg2"/>
            </a:solidFill>
            <a:round/>
            <a:headEnd/>
            <a:tailEnd/>
          </a:ln>
        </p:spPr>
        <p:txBody>
          <a:bodyPr wrap="none" anchor="ctr">
            <a:prstTxWarp prst="textNoShape">
              <a:avLst/>
            </a:prstTxWarp>
          </a:bodyPr>
          <a:lstStyle/>
          <a:p>
            <a:endParaRPr lang="en-US"/>
          </a:p>
        </p:txBody>
      </p:sp>
      <p:graphicFrame>
        <p:nvGraphicFramePr>
          <p:cNvPr id="108546" name="Object 2"/>
          <p:cNvGraphicFramePr>
            <a:graphicFrameLocks noChangeAspect="1"/>
          </p:cNvGraphicFramePr>
          <p:nvPr/>
        </p:nvGraphicFramePr>
        <p:xfrm>
          <a:off x="1066800" y="2298700"/>
          <a:ext cx="6219825" cy="736600"/>
        </p:xfrm>
        <a:graphic>
          <a:graphicData uri="http://schemas.openxmlformats.org/presentationml/2006/ole">
            <mc:AlternateContent xmlns:mc="http://schemas.openxmlformats.org/markup-compatibility/2006">
              <mc:Choice xmlns:v="urn:schemas-microsoft-com:vml" Requires="v">
                <p:oleObj spid="_x0000_s6289" name="Equation" r:id="rId4" imgW="3111500" imgH="368300" progId="Equation.3">
                  <p:embed/>
                </p:oleObj>
              </mc:Choice>
              <mc:Fallback>
                <p:oleObj name="Equation" r:id="rId4" imgW="3111500" imgH="368300" progId="Equation.3">
                  <p:embed/>
                  <p:pic>
                    <p:nvPicPr>
                      <p:cNvPr id="1085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298700"/>
                        <a:ext cx="6219825" cy="736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08547" name="Object 3"/>
          <p:cNvGraphicFramePr>
            <a:graphicFrameLocks noChangeAspect="1"/>
          </p:cNvGraphicFramePr>
          <p:nvPr/>
        </p:nvGraphicFramePr>
        <p:xfrm>
          <a:off x="1751013" y="3962400"/>
          <a:ext cx="2260600" cy="584200"/>
        </p:xfrm>
        <a:graphic>
          <a:graphicData uri="http://schemas.openxmlformats.org/presentationml/2006/ole">
            <mc:AlternateContent xmlns:mc="http://schemas.openxmlformats.org/markup-compatibility/2006">
              <mc:Choice xmlns:v="urn:schemas-microsoft-com:vml" Requires="v">
                <p:oleObj spid="_x0000_s6290" name="Equation" r:id="rId6" imgW="1130300" imgH="292100" progId="Equation.3">
                  <p:embed/>
                </p:oleObj>
              </mc:Choice>
              <mc:Fallback>
                <p:oleObj name="Equation" r:id="rId6" imgW="1130300" imgH="292100" progId="Equation.3">
                  <p:embed/>
                  <p:pic>
                    <p:nvPicPr>
                      <p:cNvPr id="10854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1013" y="3962400"/>
                        <a:ext cx="2260600" cy="584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108553" name="AutoShape 8"/>
          <p:cNvSpPr>
            <a:spLocks noChangeArrowheads="1"/>
          </p:cNvSpPr>
          <p:nvPr/>
        </p:nvSpPr>
        <p:spPr bwMode="auto">
          <a:xfrm>
            <a:off x="4906963" y="4119563"/>
            <a:ext cx="2754312" cy="785812"/>
          </a:xfrm>
          <a:prstGeom prst="roundRect">
            <a:avLst>
              <a:gd name="adj" fmla="val 16667"/>
            </a:avLst>
          </a:prstGeom>
          <a:noFill/>
          <a:ln w="9525">
            <a:solidFill>
              <a:schemeClr val="bg2"/>
            </a:solidFill>
            <a:round/>
            <a:headEnd/>
            <a:tailEnd/>
          </a:ln>
        </p:spPr>
        <p:txBody>
          <a:bodyPr wrap="none" anchor="ctr">
            <a:prstTxWarp prst="textNoShape">
              <a:avLst/>
            </a:prstTxWarp>
          </a:bodyPr>
          <a:lstStyle/>
          <a:p>
            <a:endParaRPr lang="en-US"/>
          </a:p>
        </p:txBody>
      </p:sp>
      <p:sp>
        <p:nvSpPr>
          <p:cNvPr id="108554" name="Text Box 9"/>
          <p:cNvSpPr txBox="1">
            <a:spLocks noChangeArrowheads="1"/>
          </p:cNvSpPr>
          <p:nvPr/>
        </p:nvSpPr>
        <p:spPr bwMode="auto">
          <a:xfrm>
            <a:off x="1447800" y="3352800"/>
            <a:ext cx="3052763" cy="581025"/>
          </a:xfrm>
          <a:prstGeom prst="rect">
            <a:avLst/>
          </a:prstGeom>
          <a:noFill/>
          <a:ln w="9525">
            <a:noFill/>
            <a:miter lim="800000"/>
            <a:headEnd/>
            <a:tailEnd/>
          </a:ln>
        </p:spPr>
        <p:txBody>
          <a:bodyPr wrap="none">
            <a:prstTxWarp prst="textNoShape">
              <a:avLst/>
            </a:prstTxWarp>
            <a:spAutoFit/>
          </a:bodyPr>
          <a:lstStyle/>
          <a:p>
            <a:pPr algn="ctr"/>
            <a:r>
              <a:rPr lang="en-US" sz="1600"/>
              <a:t>Like piecewise-constant:</a:t>
            </a:r>
            <a:br>
              <a:rPr lang="en-US" sz="1600"/>
            </a:br>
            <a:r>
              <a:rPr lang="en-US" sz="1600"/>
              <a:t>fluxes from </a:t>
            </a:r>
            <a:r>
              <a:rPr lang="en-US" sz="1600">
                <a:solidFill>
                  <a:srgbClr val="0E7B04"/>
                </a:solidFill>
              </a:rPr>
              <a:t>zone averages.</a:t>
            </a:r>
            <a:endParaRPr lang="en-US" sz="1600">
              <a:solidFill>
                <a:srgbClr val="FFBB20"/>
              </a:solidFill>
            </a:endParaRPr>
          </a:p>
        </p:txBody>
      </p:sp>
      <p:sp>
        <p:nvSpPr>
          <p:cNvPr id="108555" name="Line 10"/>
          <p:cNvSpPr>
            <a:spLocks noChangeShapeType="1"/>
          </p:cNvSpPr>
          <p:nvPr/>
        </p:nvSpPr>
        <p:spPr bwMode="auto">
          <a:xfrm flipV="1">
            <a:off x="2877940" y="2938462"/>
            <a:ext cx="76397" cy="414337"/>
          </a:xfrm>
          <a:prstGeom prst="line">
            <a:avLst/>
          </a:prstGeom>
          <a:noFill/>
          <a:ln w="38100">
            <a:solidFill>
              <a:srgbClr val="0E7B04"/>
            </a:solidFill>
            <a:round/>
            <a:headEnd/>
            <a:tailEnd type="triangle" w="med" len="med"/>
          </a:ln>
        </p:spPr>
        <p:txBody>
          <a:bodyPr wrap="none" anchor="ctr">
            <a:prstTxWarp prst="textNoShape">
              <a:avLst/>
            </a:prstTxWarp>
          </a:bodyPr>
          <a:lstStyle/>
          <a:p>
            <a:endParaRPr lang="en-US"/>
          </a:p>
        </p:txBody>
      </p:sp>
      <p:sp>
        <p:nvSpPr>
          <p:cNvPr id="108556" name="Line 11"/>
          <p:cNvSpPr>
            <a:spLocks noChangeShapeType="1"/>
          </p:cNvSpPr>
          <p:nvPr/>
        </p:nvSpPr>
        <p:spPr bwMode="auto">
          <a:xfrm flipV="1">
            <a:off x="3561692" y="2927350"/>
            <a:ext cx="78445" cy="425450"/>
          </a:xfrm>
          <a:prstGeom prst="line">
            <a:avLst/>
          </a:prstGeom>
          <a:noFill/>
          <a:ln w="38100">
            <a:solidFill>
              <a:srgbClr val="0E7B04"/>
            </a:solidFill>
            <a:round/>
            <a:headEnd/>
            <a:tailEnd type="triangle" w="med" len="med"/>
          </a:ln>
        </p:spPr>
        <p:txBody>
          <a:bodyPr wrap="none" anchor="ctr">
            <a:prstTxWarp prst="textNoShape">
              <a:avLst/>
            </a:prstTxWarp>
          </a:bodyPr>
          <a:lstStyle/>
          <a:p>
            <a:endParaRPr lang="en-US"/>
          </a:p>
        </p:txBody>
      </p:sp>
      <p:sp>
        <p:nvSpPr>
          <p:cNvPr id="108557" name="Text Box 12"/>
          <p:cNvSpPr txBox="1">
            <a:spLocks noChangeArrowheads="1"/>
          </p:cNvSpPr>
          <p:nvPr/>
        </p:nvSpPr>
        <p:spPr bwMode="auto">
          <a:xfrm>
            <a:off x="4548188" y="3119585"/>
            <a:ext cx="3470275" cy="825500"/>
          </a:xfrm>
          <a:prstGeom prst="rect">
            <a:avLst/>
          </a:prstGeom>
          <a:noFill/>
          <a:ln w="9525">
            <a:noFill/>
            <a:miter lim="800000"/>
            <a:headEnd/>
            <a:tailEnd/>
          </a:ln>
        </p:spPr>
        <p:txBody>
          <a:bodyPr wrap="none">
            <a:prstTxWarp prst="textNoShape">
              <a:avLst/>
            </a:prstTxWarp>
            <a:spAutoFit/>
          </a:bodyPr>
          <a:lstStyle/>
          <a:p>
            <a:pPr algn="ctr"/>
            <a:r>
              <a:rPr lang="en-US" sz="1600" dirty="0">
                <a:solidFill>
                  <a:srgbClr val="423BFF"/>
                </a:solidFill>
              </a:rPr>
              <a:t>slopes</a:t>
            </a:r>
            <a:r>
              <a:rPr lang="en-US" sz="1600" dirty="0"/>
              <a:t> in zones.</a:t>
            </a:r>
          </a:p>
          <a:p>
            <a:pPr algn="ctr"/>
            <a:r>
              <a:rPr lang="en-US" sz="1600" dirty="0">
                <a:sym typeface="Symbol" pitchFamily="-111" charset="2"/>
              </a:rPr>
              <a:t>- can be evaluated many ways.</a:t>
            </a:r>
          </a:p>
          <a:p>
            <a:pPr algn="ctr"/>
            <a:r>
              <a:rPr lang="en-US" sz="1600" dirty="0">
                <a:sym typeface="Symbol" pitchFamily="-111" charset="2"/>
              </a:rPr>
              <a:t>scheme 1: </a:t>
            </a:r>
            <a:r>
              <a:rPr lang="en-US" sz="1600" dirty="0">
                <a:solidFill>
                  <a:srgbClr val="423BFF"/>
                </a:solidFill>
                <a:sym typeface="Symbol" pitchFamily="-111" charset="2"/>
              </a:rPr>
              <a:t>centered differences</a:t>
            </a:r>
            <a:endParaRPr lang="en-US" sz="1600" dirty="0">
              <a:solidFill>
                <a:srgbClr val="423BFF"/>
              </a:solidFill>
            </a:endParaRPr>
          </a:p>
        </p:txBody>
      </p:sp>
      <p:sp>
        <p:nvSpPr>
          <p:cNvPr id="108558" name="Line 13"/>
          <p:cNvSpPr>
            <a:spLocks noChangeShapeType="1"/>
          </p:cNvSpPr>
          <p:nvPr/>
        </p:nvSpPr>
        <p:spPr bwMode="auto">
          <a:xfrm flipV="1">
            <a:off x="5609790" y="2862262"/>
            <a:ext cx="62347" cy="338137"/>
          </a:xfrm>
          <a:prstGeom prst="line">
            <a:avLst/>
          </a:prstGeom>
          <a:noFill/>
          <a:ln w="38100">
            <a:solidFill>
              <a:srgbClr val="423BFF"/>
            </a:solidFill>
            <a:round/>
            <a:headEnd/>
            <a:tailEnd type="triangle" w="med" len="med"/>
          </a:ln>
        </p:spPr>
        <p:txBody>
          <a:bodyPr wrap="none" anchor="ctr">
            <a:prstTxWarp prst="textNoShape">
              <a:avLst/>
            </a:prstTxWarp>
          </a:bodyPr>
          <a:lstStyle/>
          <a:p>
            <a:endParaRPr lang="en-US"/>
          </a:p>
        </p:txBody>
      </p:sp>
      <p:sp>
        <p:nvSpPr>
          <p:cNvPr id="108559" name="Line 14"/>
          <p:cNvSpPr>
            <a:spLocks noChangeShapeType="1"/>
          </p:cNvSpPr>
          <p:nvPr/>
        </p:nvSpPr>
        <p:spPr bwMode="auto">
          <a:xfrm flipV="1">
            <a:off x="6543712" y="2857500"/>
            <a:ext cx="49175" cy="266700"/>
          </a:xfrm>
          <a:prstGeom prst="line">
            <a:avLst/>
          </a:prstGeom>
          <a:noFill/>
          <a:ln w="38100">
            <a:solidFill>
              <a:srgbClr val="423BFF"/>
            </a:solidFill>
            <a:round/>
            <a:headEnd/>
            <a:tailEnd type="triangle" w="med" len="med"/>
          </a:ln>
        </p:spPr>
        <p:txBody>
          <a:bodyPr wrap="none" anchor="ctr">
            <a:prstTxWarp prst="textNoShape">
              <a:avLst/>
            </a:prstTxWarp>
          </a:bodyPr>
          <a:lstStyle/>
          <a:p>
            <a:endParaRPr lang="en-US"/>
          </a:p>
        </p:txBody>
      </p:sp>
      <p:graphicFrame>
        <p:nvGraphicFramePr>
          <p:cNvPr id="108548" name="Object 4"/>
          <p:cNvGraphicFramePr>
            <a:graphicFrameLocks noChangeAspect="1"/>
          </p:cNvGraphicFramePr>
          <p:nvPr/>
        </p:nvGraphicFramePr>
        <p:xfrm>
          <a:off x="4953000" y="3957785"/>
          <a:ext cx="2668588" cy="744538"/>
        </p:xfrm>
        <a:graphic>
          <a:graphicData uri="http://schemas.openxmlformats.org/presentationml/2006/ole">
            <mc:AlternateContent xmlns:mc="http://schemas.openxmlformats.org/markup-compatibility/2006">
              <mc:Choice xmlns:v="urn:schemas-microsoft-com:vml" Requires="v">
                <p:oleObj spid="_x0000_s6291" name="Equation" r:id="rId8" imgW="1320800" imgH="368300" progId="Equation.3">
                  <p:embed/>
                </p:oleObj>
              </mc:Choice>
              <mc:Fallback>
                <p:oleObj name="Equation" r:id="rId8" imgW="1320800" imgH="368300" progId="Equation.3">
                  <p:embed/>
                  <p:pic>
                    <p:nvPicPr>
                      <p:cNvPr id="10854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3957785"/>
                        <a:ext cx="2668588" cy="7445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pic>
        <p:nvPicPr>
          <p:cNvPr id="20" name="Picture 3" descr="VanLeerFig5">
            <a:extLst>
              <a:ext uri="{FF2B5EF4-FFF2-40B4-BE49-F238E27FC236}">
                <a16:creationId xmlns:a16="http://schemas.microsoft.com/office/drawing/2014/main" id="{179E28BE-3BD5-4843-B504-158FB20E36BA}"/>
              </a:ext>
            </a:extLst>
          </p:cNvPr>
          <p:cNvPicPr>
            <a:picLocks noChangeAspect="1" noChangeArrowheads="1"/>
          </p:cNvPicPr>
          <p:nvPr/>
        </p:nvPicPr>
        <p:blipFill>
          <a:blip r:embed="rId10"/>
          <a:srcRect l="5132" t="29639" r="9683" b="1865"/>
          <a:stretch>
            <a:fillRect/>
          </a:stretch>
        </p:blipFill>
        <p:spPr bwMode="auto">
          <a:xfrm>
            <a:off x="6669477" y="228600"/>
            <a:ext cx="2244336" cy="2133600"/>
          </a:xfrm>
          <a:prstGeom prst="rect">
            <a:avLst/>
          </a:prstGeom>
          <a:noFill/>
          <a:ln w="9525">
            <a:solidFill>
              <a:schemeClr val="bg1">
                <a:lumMod val="85000"/>
              </a:schemeClr>
            </a:solidFill>
            <a:miter lim="800000"/>
            <a:headEnd/>
            <a:tailEnd/>
          </a:ln>
        </p:spPr>
      </p:pic>
      <p:sp>
        <p:nvSpPr>
          <p:cNvPr id="21" name="Footer Placeholder 2">
            <a:extLst>
              <a:ext uri="{FF2B5EF4-FFF2-40B4-BE49-F238E27FC236}">
                <a16:creationId xmlns:a16="http://schemas.microsoft.com/office/drawing/2014/main" id="{A1210F93-E39F-FD4B-BDD0-F938E8EC2762}"/>
              </a:ext>
            </a:extLst>
          </p:cNvPr>
          <p:cNvSpPr txBox="1">
            <a:spLocks/>
          </p:cNvSpPr>
          <p:nvPr/>
        </p:nvSpPr>
        <p:spPr>
          <a:xfrm>
            <a:off x="5486400" y="6418268"/>
            <a:ext cx="3581400" cy="365760"/>
          </a:xfrm>
          <a:prstGeom prst="rect">
            <a:avLst/>
          </a:prstGeom>
        </p:spPr>
        <p:txBody>
          <a:bodyPr vert="horz"/>
          <a:lstStyle>
            <a:defPPr>
              <a:defRPr lang="en-US"/>
            </a:defPPr>
            <a:lvl1pPr algn="l" rtl="0" eaLnBrk="1" fontAlgn="base" latinLnBrk="0" hangingPunct="1">
              <a:spcBef>
                <a:spcPct val="0"/>
              </a:spcBef>
              <a:spcAft>
                <a:spcPct val="0"/>
              </a:spcAft>
              <a:defRPr kumimoji="0" sz="1000" kern="1200">
                <a:solidFill>
                  <a:schemeClr val="tx1"/>
                </a:solidFill>
                <a:latin typeface="Arial"/>
                <a:ea typeface="ＭＳ Ｐゴシック" charset="0"/>
                <a:cs typeface="Arial"/>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a:lstStyle>
          <a:p>
            <a:pPr>
              <a:defRPr/>
            </a:pPr>
            <a:r>
              <a:rPr lang="nl-NL" dirty="0"/>
              <a:t>Credit: ATMOS 502, UUC</a:t>
            </a:r>
            <a:endParaRPr lang="en-US" dirty="0"/>
          </a:p>
        </p:txBody>
      </p:sp>
    </p:spTree>
    <p:extLst>
      <p:ext uri="{BB962C8B-B14F-4D97-AF65-F5344CB8AC3E}">
        <p14:creationId xmlns:p14="http://schemas.microsoft.com/office/powerpoint/2010/main" val="80808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3" name="Picture 2" descr="VanLeerTry2b3"/>
          <p:cNvPicPr>
            <a:picLocks noChangeAspect="1" noChangeArrowheads="1"/>
          </p:cNvPicPr>
          <p:nvPr/>
        </p:nvPicPr>
        <p:blipFill>
          <a:blip r:embed="rId4"/>
          <a:srcRect/>
          <a:stretch>
            <a:fillRect/>
          </a:stretch>
        </p:blipFill>
        <p:spPr bwMode="auto">
          <a:xfrm>
            <a:off x="4645025" y="1371600"/>
            <a:ext cx="4268788" cy="5040312"/>
          </a:xfrm>
          <a:prstGeom prst="rect">
            <a:avLst/>
          </a:prstGeom>
          <a:noFill/>
          <a:ln w="9525">
            <a:noFill/>
            <a:miter lim="800000"/>
            <a:headEnd/>
            <a:tailEnd/>
          </a:ln>
        </p:spPr>
      </p:pic>
      <p:sp>
        <p:nvSpPr>
          <p:cNvPr id="92164" name="Rectangle 3"/>
          <p:cNvSpPr>
            <a:spLocks noGrp="1" noChangeArrowheads="1"/>
          </p:cNvSpPr>
          <p:nvPr>
            <p:ph type="title"/>
          </p:nvPr>
        </p:nvSpPr>
        <p:spPr/>
        <p:txBody>
          <a:bodyPr/>
          <a:lstStyle/>
          <a:p>
            <a:r>
              <a:rPr lang="en-US" dirty="0">
                <a:ea typeface="ＭＳ Ｐゴシック" pitchFamily="-111" charset="-128"/>
                <a:cs typeface="ＭＳ Ｐゴシック" pitchFamily="-111" charset="-128"/>
              </a:rPr>
              <a:t>Piecewise linear form</a:t>
            </a:r>
          </a:p>
        </p:txBody>
      </p:sp>
      <p:sp>
        <p:nvSpPr>
          <p:cNvPr id="92165" name="Rectangle 4"/>
          <p:cNvSpPr>
            <a:spLocks noGrp="1" noChangeArrowheads="1"/>
          </p:cNvSpPr>
          <p:nvPr>
            <p:ph type="body" idx="1"/>
          </p:nvPr>
        </p:nvSpPr>
        <p:spPr>
          <a:xfrm>
            <a:off x="381000" y="2971800"/>
            <a:ext cx="3581400" cy="3124200"/>
          </a:xfrm>
        </p:spPr>
        <p:txBody>
          <a:bodyPr>
            <a:normAutofit lnSpcReduction="10000"/>
          </a:bodyPr>
          <a:lstStyle/>
          <a:p>
            <a:pPr>
              <a:spcBef>
                <a:spcPct val="55000"/>
              </a:spcBef>
            </a:pPr>
            <a:r>
              <a:rPr lang="en-US" dirty="0">
                <a:solidFill>
                  <a:srgbClr val="0E7B04"/>
                </a:solidFill>
                <a:ea typeface="ＭＳ Ｐゴシック" pitchFamily="-111" charset="-128"/>
                <a:cs typeface="ＭＳ Ｐゴシック" pitchFamily="-111" charset="-128"/>
              </a:rPr>
              <a:t>Fluxes</a:t>
            </a:r>
            <a:endParaRPr lang="en-US" dirty="0">
              <a:ea typeface="ＭＳ Ｐゴシック" pitchFamily="-111" charset="-128"/>
              <a:cs typeface="ＭＳ Ｐゴシック" pitchFamily="-111" charset="-128"/>
            </a:endParaRPr>
          </a:p>
          <a:p>
            <a:pPr lvl="1">
              <a:spcBef>
                <a:spcPct val="55000"/>
              </a:spcBef>
            </a:pPr>
            <a:r>
              <a:rPr lang="en-US" u="sng" dirty="0"/>
              <a:t>integrate</a:t>
            </a:r>
            <a:r>
              <a:rPr lang="en-US" dirty="0"/>
              <a:t> under function </a:t>
            </a:r>
            <a:r>
              <a:rPr lang="en-US" u="sng" dirty="0"/>
              <a:t>at time t</a:t>
            </a:r>
            <a:r>
              <a:rPr lang="en-US" dirty="0"/>
              <a:t> </a:t>
            </a:r>
            <a:r>
              <a:rPr lang="en-US" i="1" dirty="0">
                <a:solidFill>
                  <a:srgbClr val="423BFF"/>
                </a:solidFill>
              </a:rPr>
              <a:t>that will be</a:t>
            </a:r>
            <a:r>
              <a:rPr lang="en-US" i="1" dirty="0"/>
              <a:t> in zone</a:t>
            </a:r>
            <a:r>
              <a:rPr lang="en-US" dirty="0"/>
              <a:t> [0,∆x] </a:t>
            </a:r>
            <a:r>
              <a:rPr lang="en-US" i="1" u="sng" dirty="0"/>
              <a:t>at t+∆t</a:t>
            </a:r>
            <a:r>
              <a:rPr lang="en-US" i="1" dirty="0"/>
              <a:t>.</a:t>
            </a:r>
            <a:endParaRPr lang="en-US" dirty="0"/>
          </a:p>
          <a:p>
            <a:pPr lvl="1">
              <a:spcBef>
                <a:spcPct val="55000"/>
              </a:spcBef>
            </a:pPr>
            <a:r>
              <a:rPr lang="en-US" dirty="0">
                <a:solidFill>
                  <a:srgbClr val="423BFF"/>
                </a:solidFill>
              </a:rPr>
              <a:t>Grid zone boundary </a:t>
            </a:r>
            <a:r>
              <a:rPr lang="en-US" dirty="0"/>
              <a:t>velocities (C-grid) shown</a:t>
            </a:r>
          </a:p>
        </p:txBody>
      </p:sp>
      <p:sp>
        <p:nvSpPr>
          <p:cNvPr id="92166" name="AutoShape 7"/>
          <p:cNvSpPr>
            <a:spLocks noChangeArrowheads="1"/>
          </p:cNvSpPr>
          <p:nvPr/>
        </p:nvSpPr>
        <p:spPr bwMode="auto">
          <a:xfrm>
            <a:off x="749300" y="2082800"/>
            <a:ext cx="3365500" cy="889000"/>
          </a:xfrm>
          <a:prstGeom prst="roundRect">
            <a:avLst>
              <a:gd name="adj" fmla="val 16667"/>
            </a:avLst>
          </a:prstGeom>
          <a:solidFill>
            <a:srgbClr val="FFFFFF"/>
          </a:solidFill>
          <a:ln w="9525">
            <a:solidFill>
              <a:schemeClr val="bg2"/>
            </a:solidFill>
            <a:round/>
            <a:headEnd/>
            <a:tailEnd/>
          </a:ln>
        </p:spPr>
        <p:txBody>
          <a:bodyPr wrap="none" anchor="ctr">
            <a:prstTxWarp prst="textNoShape">
              <a:avLst/>
            </a:prstTxWarp>
          </a:bodyPr>
          <a:lstStyle/>
          <a:p>
            <a:endParaRPr lang="en-US"/>
          </a:p>
        </p:txBody>
      </p:sp>
      <p:graphicFrame>
        <p:nvGraphicFramePr>
          <p:cNvPr id="92162" name="Object 2"/>
          <p:cNvGraphicFramePr>
            <a:graphicFrameLocks noChangeAspect="1"/>
          </p:cNvGraphicFramePr>
          <p:nvPr/>
        </p:nvGraphicFramePr>
        <p:xfrm>
          <a:off x="838200" y="2108200"/>
          <a:ext cx="3198813" cy="863600"/>
        </p:xfrm>
        <a:graphic>
          <a:graphicData uri="http://schemas.openxmlformats.org/presentationml/2006/ole">
            <mc:AlternateContent xmlns:mc="http://schemas.openxmlformats.org/markup-compatibility/2006">
              <mc:Choice xmlns:v="urn:schemas-microsoft-com:vml" Requires="v">
                <p:oleObj spid="_x0000_s9265" name="Equation" r:id="rId5" imgW="1600200" imgH="431800" progId="Equation.3">
                  <p:embed/>
                </p:oleObj>
              </mc:Choice>
              <mc:Fallback>
                <p:oleObj name="Equation" r:id="rId5" imgW="1600200" imgH="431800" progId="Equation.3">
                  <p:embed/>
                  <p:pic>
                    <p:nvPicPr>
                      <p:cNvPr id="9216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108200"/>
                        <a:ext cx="3198813" cy="863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a:t>11/05/20</a:t>
            </a:r>
            <a:endParaRPr lang="en-US" dirty="0"/>
          </a:p>
        </p:txBody>
      </p:sp>
      <p:sp>
        <p:nvSpPr>
          <p:cNvPr id="3" name="Footer Placeholder 2"/>
          <p:cNvSpPr>
            <a:spLocks noGrp="1"/>
          </p:cNvSpPr>
          <p:nvPr>
            <p:ph type="ftr" sz="quarter" idx="11"/>
          </p:nvPr>
        </p:nvSpPr>
        <p:spPr/>
        <p:txBody>
          <a:bodyPr/>
          <a:lstStyle/>
          <a:p>
            <a:pPr>
              <a:defRPr/>
            </a:pPr>
            <a:r>
              <a:rPr lang="de-DE"/>
              <a:t>PHYS 8750, Clemson</a:t>
            </a:r>
            <a:endParaRPr lang="en-US"/>
          </a:p>
        </p:txBody>
      </p:sp>
      <p:sp>
        <p:nvSpPr>
          <p:cNvPr id="4" name="Slide Number Placeholder 3"/>
          <p:cNvSpPr>
            <a:spLocks noGrp="1"/>
          </p:cNvSpPr>
          <p:nvPr>
            <p:ph type="sldNum" sz="quarter" idx="12"/>
          </p:nvPr>
        </p:nvSpPr>
        <p:spPr/>
        <p:txBody>
          <a:bodyPr/>
          <a:lstStyle/>
          <a:p>
            <a:fld id="{997FBC1A-D1AB-074B-97D1-26C74082226E}" type="slidenum">
              <a:rPr lang="en-US" smtClean="0"/>
              <a:pPr/>
              <a:t>31</a:t>
            </a:fld>
            <a:endParaRPr lang="en-US"/>
          </a:p>
        </p:txBody>
      </p:sp>
      <p:sp>
        <p:nvSpPr>
          <p:cNvPr id="10" name="Footer Placeholder 2">
            <a:extLst>
              <a:ext uri="{FF2B5EF4-FFF2-40B4-BE49-F238E27FC236}">
                <a16:creationId xmlns:a16="http://schemas.microsoft.com/office/drawing/2014/main" id="{E9A81978-9E17-0B4C-A687-31605CFF0BB5}"/>
              </a:ext>
            </a:extLst>
          </p:cNvPr>
          <p:cNvSpPr txBox="1">
            <a:spLocks/>
          </p:cNvSpPr>
          <p:nvPr/>
        </p:nvSpPr>
        <p:spPr>
          <a:xfrm>
            <a:off x="5486400" y="6418268"/>
            <a:ext cx="3581400" cy="365760"/>
          </a:xfrm>
          <a:prstGeom prst="rect">
            <a:avLst/>
          </a:prstGeom>
        </p:spPr>
        <p:txBody>
          <a:bodyPr vert="horz"/>
          <a:lstStyle>
            <a:defPPr>
              <a:defRPr lang="en-US"/>
            </a:defPPr>
            <a:lvl1pPr algn="l" rtl="0" eaLnBrk="1" fontAlgn="base" latinLnBrk="0" hangingPunct="1">
              <a:spcBef>
                <a:spcPct val="0"/>
              </a:spcBef>
              <a:spcAft>
                <a:spcPct val="0"/>
              </a:spcAft>
              <a:defRPr kumimoji="0" sz="1000" kern="1200">
                <a:solidFill>
                  <a:schemeClr val="tx1"/>
                </a:solidFill>
                <a:latin typeface="Arial"/>
                <a:ea typeface="ＭＳ Ｐゴシック" charset="0"/>
                <a:cs typeface="Arial"/>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a:lstStyle>
          <a:p>
            <a:pPr>
              <a:defRPr/>
            </a:pPr>
            <a:r>
              <a:rPr lang="nl-NL" dirty="0"/>
              <a:t>Credit: ATMOS 502, UUC</a:t>
            </a:r>
            <a:endParaRPr lang="en-US" dirty="0"/>
          </a:p>
        </p:txBody>
      </p:sp>
    </p:spTree>
    <p:extLst>
      <p:ext uri="{BB962C8B-B14F-4D97-AF65-F5344CB8AC3E}">
        <p14:creationId xmlns:p14="http://schemas.microsoft.com/office/powerpoint/2010/main" val="411547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1" name="Picture 2" descr="VanLeerTry2c"/>
          <p:cNvPicPr>
            <a:picLocks noChangeAspect="1" noChangeArrowheads="1"/>
          </p:cNvPicPr>
          <p:nvPr/>
        </p:nvPicPr>
        <p:blipFill>
          <a:blip r:embed="rId4"/>
          <a:srcRect/>
          <a:stretch>
            <a:fillRect/>
          </a:stretch>
        </p:blipFill>
        <p:spPr bwMode="auto">
          <a:xfrm>
            <a:off x="4645025" y="1371600"/>
            <a:ext cx="4268788" cy="5040313"/>
          </a:xfrm>
          <a:prstGeom prst="rect">
            <a:avLst/>
          </a:prstGeom>
          <a:noFill/>
          <a:ln w="9525">
            <a:noFill/>
            <a:miter lim="800000"/>
            <a:headEnd/>
            <a:tailEnd/>
          </a:ln>
        </p:spPr>
      </p:pic>
      <p:sp>
        <p:nvSpPr>
          <p:cNvPr id="94212" name="Rectangle 3"/>
          <p:cNvSpPr>
            <a:spLocks noGrp="1" noChangeArrowheads="1"/>
          </p:cNvSpPr>
          <p:nvPr>
            <p:ph type="title"/>
          </p:nvPr>
        </p:nvSpPr>
        <p:spPr/>
        <p:txBody>
          <a:bodyPr/>
          <a:lstStyle/>
          <a:p>
            <a:r>
              <a:rPr lang="en-US" dirty="0">
                <a:ea typeface="ＭＳ Ｐゴシック" pitchFamily="-111" charset="-128"/>
                <a:cs typeface="ＭＳ Ｐゴシック" pitchFamily="-111" charset="-128"/>
              </a:rPr>
              <a:t>Piecewise linear form</a:t>
            </a:r>
          </a:p>
        </p:txBody>
      </p:sp>
      <p:sp>
        <p:nvSpPr>
          <p:cNvPr id="94213" name="Rectangle 4"/>
          <p:cNvSpPr>
            <a:spLocks noGrp="1" noChangeArrowheads="1"/>
          </p:cNvSpPr>
          <p:nvPr>
            <p:ph type="body" idx="1"/>
          </p:nvPr>
        </p:nvSpPr>
        <p:spPr>
          <a:xfrm>
            <a:off x="381000" y="2971800"/>
            <a:ext cx="3810000" cy="3124200"/>
          </a:xfrm>
        </p:spPr>
        <p:txBody>
          <a:bodyPr/>
          <a:lstStyle/>
          <a:p>
            <a:pPr>
              <a:spcBef>
                <a:spcPct val="55000"/>
              </a:spcBef>
            </a:pPr>
            <a:r>
              <a:rPr lang="en-US" dirty="0">
                <a:solidFill>
                  <a:srgbClr val="0E7B04"/>
                </a:solidFill>
                <a:ea typeface="ＭＳ Ｐゴシック" pitchFamily="-111" charset="-128"/>
                <a:cs typeface="ＭＳ Ｐゴシック" pitchFamily="-111" charset="-128"/>
              </a:rPr>
              <a:t>Fluxes</a:t>
            </a:r>
            <a:endParaRPr lang="en-US" dirty="0">
              <a:ea typeface="ＭＳ Ｐゴシック" pitchFamily="-111" charset="-128"/>
              <a:cs typeface="ＭＳ Ｐゴシック" pitchFamily="-111" charset="-128"/>
            </a:endParaRPr>
          </a:p>
          <a:p>
            <a:pPr lvl="1">
              <a:spcBef>
                <a:spcPct val="55000"/>
              </a:spcBef>
            </a:pPr>
            <a:r>
              <a:rPr lang="en-US" u="sng" dirty="0"/>
              <a:t>Small </a:t>
            </a:r>
            <a:r>
              <a:rPr lang="en-US" u="sng" dirty="0">
                <a:latin typeface="Symbol" pitchFamily="-111" charset="2"/>
                <a:sym typeface="Symbol" pitchFamily="-111" charset="2"/>
              </a:rPr>
              <a:t></a:t>
            </a:r>
            <a:r>
              <a:rPr lang="en-US" dirty="0"/>
              <a:t>: area in red </a:t>
            </a:r>
            <a:r>
              <a:rPr lang="en-US" dirty="0">
                <a:solidFill>
                  <a:srgbClr val="FF301B"/>
                </a:solidFill>
              </a:rPr>
              <a:t>transferred</a:t>
            </a:r>
            <a:r>
              <a:rPr lang="en-US" dirty="0"/>
              <a:t>; </a:t>
            </a:r>
            <a:r>
              <a:rPr lang="en-US" dirty="0">
                <a:solidFill>
                  <a:srgbClr val="FFFF00"/>
                </a:solidFill>
              </a:rPr>
              <a:t>yellow</a:t>
            </a:r>
            <a:r>
              <a:rPr lang="en-US" dirty="0"/>
              <a:t> remains in the zone [0,∆x]</a:t>
            </a:r>
          </a:p>
        </p:txBody>
      </p:sp>
      <p:sp>
        <p:nvSpPr>
          <p:cNvPr id="94214" name="AutoShape 7"/>
          <p:cNvSpPr>
            <a:spLocks noChangeArrowheads="1"/>
          </p:cNvSpPr>
          <p:nvPr/>
        </p:nvSpPr>
        <p:spPr bwMode="auto">
          <a:xfrm>
            <a:off x="749300" y="2082800"/>
            <a:ext cx="3365500" cy="889000"/>
          </a:xfrm>
          <a:prstGeom prst="roundRect">
            <a:avLst>
              <a:gd name="adj" fmla="val 16667"/>
            </a:avLst>
          </a:prstGeom>
          <a:solidFill>
            <a:srgbClr val="FFFFFF"/>
          </a:solidFill>
          <a:ln w="9525">
            <a:solidFill>
              <a:schemeClr val="bg2"/>
            </a:solidFill>
            <a:round/>
            <a:headEnd/>
            <a:tailEnd/>
          </a:ln>
        </p:spPr>
        <p:txBody>
          <a:bodyPr wrap="none" anchor="ctr">
            <a:prstTxWarp prst="textNoShape">
              <a:avLst/>
            </a:prstTxWarp>
          </a:bodyPr>
          <a:lstStyle/>
          <a:p>
            <a:endParaRPr lang="en-US"/>
          </a:p>
        </p:txBody>
      </p:sp>
      <p:graphicFrame>
        <p:nvGraphicFramePr>
          <p:cNvPr id="94210" name="Object 2"/>
          <p:cNvGraphicFramePr>
            <a:graphicFrameLocks noChangeAspect="1"/>
          </p:cNvGraphicFramePr>
          <p:nvPr/>
        </p:nvGraphicFramePr>
        <p:xfrm>
          <a:off x="838200" y="2108200"/>
          <a:ext cx="3198813" cy="863600"/>
        </p:xfrm>
        <a:graphic>
          <a:graphicData uri="http://schemas.openxmlformats.org/presentationml/2006/ole">
            <mc:AlternateContent xmlns:mc="http://schemas.openxmlformats.org/markup-compatibility/2006">
              <mc:Choice xmlns:v="urn:schemas-microsoft-com:vml" Requires="v">
                <p:oleObj spid="_x0000_s10289" name="Equation" r:id="rId5" imgW="1600200" imgH="431800" progId="Equation.3">
                  <p:embed/>
                </p:oleObj>
              </mc:Choice>
              <mc:Fallback>
                <p:oleObj name="Equation" r:id="rId5" imgW="1600200" imgH="431800" progId="Equation.3">
                  <p:embed/>
                  <p:pic>
                    <p:nvPicPr>
                      <p:cNvPr id="9421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108200"/>
                        <a:ext cx="3198813" cy="863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a:t>11/05/20</a:t>
            </a:r>
            <a:endParaRPr lang="en-US" dirty="0"/>
          </a:p>
        </p:txBody>
      </p:sp>
      <p:sp>
        <p:nvSpPr>
          <p:cNvPr id="3" name="Footer Placeholder 2"/>
          <p:cNvSpPr>
            <a:spLocks noGrp="1"/>
          </p:cNvSpPr>
          <p:nvPr>
            <p:ph type="ftr" sz="quarter" idx="11"/>
          </p:nvPr>
        </p:nvSpPr>
        <p:spPr/>
        <p:txBody>
          <a:bodyPr/>
          <a:lstStyle/>
          <a:p>
            <a:pPr>
              <a:defRPr/>
            </a:pPr>
            <a:r>
              <a:rPr lang="de-DE"/>
              <a:t>PHYS 8750, Clemson</a:t>
            </a:r>
            <a:endParaRPr lang="en-US"/>
          </a:p>
        </p:txBody>
      </p:sp>
      <p:sp>
        <p:nvSpPr>
          <p:cNvPr id="4" name="Slide Number Placeholder 3"/>
          <p:cNvSpPr>
            <a:spLocks noGrp="1"/>
          </p:cNvSpPr>
          <p:nvPr>
            <p:ph type="sldNum" sz="quarter" idx="12"/>
          </p:nvPr>
        </p:nvSpPr>
        <p:spPr/>
        <p:txBody>
          <a:bodyPr/>
          <a:lstStyle/>
          <a:p>
            <a:fld id="{997FBC1A-D1AB-074B-97D1-26C74082226E}" type="slidenum">
              <a:rPr lang="en-US" smtClean="0"/>
              <a:pPr/>
              <a:t>32</a:t>
            </a:fld>
            <a:endParaRPr lang="en-US"/>
          </a:p>
        </p:txBody>
      </p:sp>
      <p:sp>
        <p:nvSpPr>
          <p:cNvPr id="10" name="Footer Placeholder 2">
            <a:extLst>
              <a:ext uri="{FF2B5EF4-FFF2-40B4-BE49-F238E27FC236}">
                <a16:creationId xmlns:a16="http://schemas.microsoft.com/office/drawing/2014/main" id="{97243F4C-1644-D445-BF27-0008AC794720}"/>
              </a:ext>
            </a:extLst>
          </p:cNvPr>
          <p:cNvSpPr txBox="1">
            <a:spLocks/>
          </p:cNvSpPr>
          <p:nvPr/>
        </p:nvSpPr>
        <p:spPr>
          <a:xfrm>
            <a:off x="5486400" y="6418268"/>
            <a:ext cx="3581400" cy="365760"/>
          </a:xfrm>
          <a:prstGeom prst="rect">
            <a:avLst/>
          </a:prstGeom>
        </p:spPr>
        <p:txBody>
          <a:bodyPr vert="horz"/>
          <a:lstStyle>
            <a:defPPr>
              <a:defRPr lang="en-US"/>
            </a:defPPr>
            <a:lvl1pPr algn="l" rtl="0" eaLnBrk="1" fontAlgn="base" latinLnBrk="0" hangingPunct="1">
              <a:spcBef>
                <a:spcPct val="0"/>
              </a:spcBef>
              <a:spcAft>
                <a:spcPct val="0"/>
              </a:spcAft>
              <a:defRPr kumimoji="0" sz="1000" kern="1200">
                <a:solidFill>
                  <a:schemeClr val="tx1"/>
                </a:solidFill>
                <a:latin typeface="Arial"/>
                <a:ea typeface="ＭＳ Ｐゴシック" charset="0"/>
                <a:cs typeface="Arial"/>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a:lstStyle>
          <a:p>
            <a:pPr>
              <a:defRPr/>
            </a:pPr>
            <a:r>
              <a:rPr lang="nl-NL" dirty="0"/>
              <a:t>Credit: ATMOS 502, UUC</a:t>
            </a:r>
            <a:endParaRPr lang="en-US" dirty="0"/>
          </a:p>
        </p:txBody>
      </p:sp>
    </p:spTree>
    <p:extLst>
      <p:ext uri="{BB962C8B-B14F-4D97-AF65-F5344CB8AC3E}">
        <p14:creationId xmlns:p14="http://schemas.microsoft.com/office/powerpoint/2010/main" val="336006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9" name="Picture 2" descr="VanLeerTry2d"/>
          <p:cNvPicPr>
            <a:picLocks noChangeAspect="1" noChangeArrowheads="1"/>
          </p:cNvPicPr>
          <p:nvPr/>
        </p:nvPicPr>
        <p:blipFill>
          <a:blip r:embed="rId4"/>
          <a:srcRect/>
          <a:stretch>
            <a:fillRect/>
          </a:stretch>
        </p:blipFill>
        <p:spPr bwMode="auto">
          <a:xfrm>
            <a:off x="4643438" y="1371600"/>
            <a:ext cx="4268787" cy="5040313"/>
          </a:xfrm>
          <a:prstGeom prst="rect">
            <a:avLst/>
          </a:prstGeom>
          <a:noFill/>
          <a:ln w="9525">
            <a:noFill/>
            <a:miter lim="800000"/>
            <a:headEnd/>
            <a:tailEnd/>
          </a:ln>
        </p:spPr>
      </p:pic>
      <p:sp>
        <p:nvSpPr>
          <p:cNvPr id="96260" name="Rectangle 3"/>
          <p:cNvSpPr>
            <a:spLocks noGrp="1" noChangeArrowheads="1"/>
          </p:cNvSpPr>
          <p:nvPr>
            <p:ph type="title"/>
          </p:nvPr>
        </p:nvSpPr>
        <p:spPr/>
        <p:txBody>
          <a:bodyPr/>
          <a:lstStyle/>
          <a:p>
            <a:r>
              <a:rPr lang="en-US" dirty="0">
                <a:ea typeface="ＭＳ Ｐゴシック" pitchFamily="-111" charset="-128"/>
                <a:cs typeface="ＭＳ Ｐゴシック" pitchFamily="-111" charset="-128"/>
              </a:rPr>
              <a:t>Piecewise linear form</a:t>
            </a:r>
          </a:p>
        </p:txBody>
      </p:sp>
      <p:sp>
        <p:nvSpPr>
          <p:cNvPr id="96261" name="Rectangle 4"/>
          <p:cNvSpPr>
            <a:spLocks noGrp="1" noChangeArrowheads="1"/>
          </p:cNvSpPr>
          <p:nvPr>
            <p:ph type="body" idx="1"/>
          </p:nvPr>
        </p:nvSpPr>
        <p:spPr>
          <a:xfrm>
            <a:off x="381000" y="2971800"/>
            <a:ext cx="3810000" cy="3124200"/>
          </a:xfrm>
        </p:spPr>
        <p:txBody>
          <a:bodyPr/>
          <a:lstStyle/>
          <a:p>
            <a:pPr>
              <a:spcBef>
                <a:spcPct val="55000"/>
              </a:spcBef>
            </a:pPr>
            <a:r>
              <a:rPr lang="en-US">
                <a:solidFill>
                  <a:srgbClr val="0E7B04"/>
                </a:solidFill>
                <a:ea typeface="ＭＳ Ｐゴシック" pitchFamily="-111" charset="-128"/>
                <a:cs typeface="ＭＳ Ｐゴシック" pitchFamily="-111" charset="-128"/>
              </a:rPr>
              <a:t>Fluxes</a:t>
            </a:r>
            <a:endParaRPr lang="en-US">
              <a:ea typeface="ＭＳ Ｐゴシック" pitchFamily="-111" charset="-128"/>
              <a:cs typeface="ＭＳ Ｐゴシック" pitchFamily="-111" charset="-128"/>
            </a:endParaRPr>
          </a:p>
          <a:p>
            <a:pPr lvl="1">
              <a:spcBef>
                <a:spcPct val="55000"/>
              </a:spcBef>
            </a:pPr>
            <a:r>
              <a:rPr lang="en-US" u="sng"/>
              <a:t>High </a:t>
            </a:r>
            <a:r>
              <a:rPr lang="en-US" u="sng">
                <a:latin typeface="Symbol" pitchFamily="-111" charset="2"/>
                <a:sym typeface="Symbol" pitchFamily="-111" charset="2"/>
              </a:rPr>
              <a:t></a:t>
            </a:r>
            <a:r>
              <a:rPr lang="en-US"/>
              <a:t>: area in red </a:t>
            </a:r>
            <a:r>
              <a:rPr lang="en-US">
                <a:solidFill>
                  <a:srgbClr val="FF301B"/>
                </a:solidFill>
              </a:rPr>
              <a:t>transferred</a:t>
            </a:r>
            <a:r>
              <a:rPr lang="en-US"/>
              <a:t>; </a:t>
            </a:r>
            <a:r>
              <a:rPr lang="en-US">
                <a:solidFill>
                  <a:srgbClr val="FFBB20"/>
                </a:solidFill>
              </a:rPr>
              <a:t>yellow</a:t>
            </a:r>
            <a:r>
              <a:rPr lang="en-US"/>
              <a:t> remains in the zone [0,∆x]</a:t>
            </a:r>
          </a:p>
        </p:txBody>
      </p:sp>
      <p:sp>
        <p:nvSpPr>
          <p:cNvPr id="96262" name="AutoShape 7"/>
          <p:cNvSpPr>
            <a:spLocks noChangeArrowheads="1"/>
          </p:cNvSpPr>
          <p:nvPr/>
        </p:nvSpPr>
        <p:spPr bwMode="auto">
          <a:xfrm>
            <a:off x="749300" y="2082800"/>
            <a:ext cx="3365500" cy="889000"/>
          </a:xfrm>
          <a:prstGeom prst="roundRect">
            <a:avLst>
              <a:gd name="adj" fmla="val 16667"/>
            </a:avLst>
          </a:prstGeom>
          <a:solidFill>
            <a:srgbClr val="FFFFFF"/>
          </a:solidFill>
          <a:ln w="9525">
            <a:solidFill>
              <a:schemeClr val="bg2"/>
            </a:solidFill>
            <a:round/>
            <a:headEnd/>
            <a:tailEnd/>
          </a:ln>
        </p:spPr>
        <p:txBody>
          <a:bodyPr wrap="none" anchor="ctr">
            <a:prstTxWarp prst="textNoShape">
              <a:avLst/>
            </a:prstTxWarp>
          </a:bodyPr>
          <a:lstStyle/>
          <a:p>
            <a:endParaRPr lang="en-US"/>
          </a:p>
        </p:txBody>
      </p:sp>
      <p:graphicFrame>
        <p:nvGraphicFramePr>
          <p:cNvPr id="96258" name="Object 2"/>
          <p:cNvGraphicFramePr>
            <a:graphicFrameLocks noChangeAspect="1"/>
          </p:cNvGraphicFramePr>
          <p:nvPr/>
        </p:nvGraphicFramePr>
        <p:xfrm>
          <a:off x="838200" y="2108200"/>
          <a:ext cx="3198813" cy="863600"/>
        </p:xfrm>
        <a:graphic>
          <a:graphicData uri="http://schemas.openxmlformats.org/presentationml/2006/ole">
            <mc:AlternateContent xmlns:mc="http://schemas.openxmlformats.org/markup-compatibility/2006">
              <mc:Choice xmlns:v="urn:schemas-microsoft-com:vml" Requires="v">
                <p:oleObj spid="_x0000_s11313" name="Equation" r:id="rId5" imgW="1600200" imgH="431800" progId="Equation.3">
                  <p:embed/>
                </p:oleObj>
              </mc:Choice>
              <mc:Fallback>
                <p:oleObj name="Equation" r:id="rId5" imgW="1600200" imgH="431800" progId="Equation.3">
                  <p:embed/>
                  <p:pic>
                    <p:nvPicPr>
                      <p:cNvPr id="9625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108200"/>
                        <a:ext cx="3198813" cy="863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7" name="Date Placeholder 6"/>
          <p:cNvSpPr>
            <a:spLocks noGrp="1"/>
          </p:cNvSpPr>
          <p:nvPr>
            <p:ph type="dt" sz="half" idx="10"/>
          </p:nvPr>
        </p:nvSpPr>
        <p:spPr/>
        <p:txBody>
          <a:bodyPr/>
          <a:lstStyle/>
          <a:p>
            <a:pPr>
              <a:defRPr/>
            </a:pPr>
            <a:r>
              <a:rPr lang="en-US"/>
              <a:t>11/05/20</a:t>
            </a:r>
            <a:endParaRPr lang="en-US" dirty="0"/>
          </a:p>
        </p:txBody>
      </p:sp>
      <p:sp>
        <p:nvSpPr>
          <p:cNvPr id="2" name="Footer Placeholder 1"/>
          <p:cNvSpPr>
            <a:spLocks noGrp="1"/>
          </p:cNvSpPr>
          <p:nvPr>
            <p:ph type="ftr" sz="quarter" idx="11"/>
          </p:nvPr>
        </p:nvSpPr>
        <p:spPr/>
        <p:txBody>
          <a:bodyPr/>
          <a:lstStyle/>
          <a:p>
            <a:pPr>
              <a:defRPr/>
            </a:pPr>
            <a:r>
              <a:rPr lang="de-DE"/>
              <a:t>PHYS 8750, Clemson</a:t>
            </a:r>
            <a:endParaRPr lang="en-US"/>
          </a:p>
        </p:txBody>
      </p:sp>
      <p:sp>
        <p:nvSpPr>
          <p:cNvPr id="3" name="Slide Number Placeholder 2"/>
          <p:cNvSpPr>
            <a:spLocks noGrp="1"/>
          </p:cNvSpPr>
          <p:nvPr>
            <p:ph type="sldNum" sz="quarter" idx="12"/>
          </p:nvPr>
        </p:nvSpPr>
        <p:spPr/>
        <p:txBody>
          <a:bodyPr/>
          <a:lstStyle/>
          <a:p>
            <a:fld id="{997FBC1A-D1AB-074B-97D1-26C74082226E}" type="slidenum">
              <a:rPr lang="en-US" smtClean="0"/>
              <a:pPr/>
              <a:t>33</a:t>
            </a:fld>
            <a:endParaRPr lang="en-US"/>
          </a:p>
        </p:txBody>
      </p:sp>
      <p:sp>
        <p:nvSpPr>
          <p:cNvPr id="10" name="Footer Placeholder 2">
            <a:extLst>
              <a:ext uri="{FF2B5EF4-FFF2-40B4-BE49-F238E27FC236}">
                <a16:creationId xmlns:a16="http://schemas.microsoft.com/office/drawing/2014/main" id="{94493C9C-F141-8746-BB32-444610C73ED3}"/>
              </a:ext>
            </a:extLst>
          </p:cNvPr>
          <p:cNvSpPr txBox="1">
            <a:spLocks/>
          </p:cNvSpPr>
          <p:nvPr/>
        </p:nvSpPr>
        <p:spPr>
          <a:xfrm>
            <a:off x="5486400" y="6418268"/>
            <a:ext cx="3581400" cy="365760"/>
          </a:xfrm>
          <a:prstGeom prst="rect">
            <a:avLst/>
          </a:prstGeom>
        </p:spPr>
        <p:txBody>
          <a:bodyPr vert="horz"/>
          <a:lstStyle>
            <a:defPPr>
              <a:defRPr lang="en-US"/>
            </a:defPPr>
            <a:lvl1pPr algn="l" rtl="0" eaLnBrk="1" fontAlgn="base" latinLnBrk="0" hangingPunct="1">
              <a:spcBef>
                <a:spcPct val="0"/>
              </a:spcBef>
              <a:spcAft>
                <a:spcPct val="0"/>
              </a:spcAft>
              <a:defRPr kumimoji="0" sz="1000" kern="1200">
                <a:solidFill>
                  <a:schemeClr val="tx1"/>
                </a:solidFill>
                <a:latin typeface="Arial"/>
                <a:ea typeface="ＭＳ Ｐゴシック" charset="0"/>
                <a:cs typeface="Arial"/>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a:lstStyle>
          <a:p>
            <a:pPr>
              <a:defRPr/>
            </a:pPr>
            <a:r>
              <a:rPr lang="nl-NL" dirty="0"/>
              <a:t>Credit: ATMOS 502, UUC</a:t>
            </a:r>
            <a:endParaRPr lang="en-US" dirty="0"/>
          </a:p>
        </p:txBody>
      </p:sp>
    </p:spTree>
    <p:extLst>
      <p:ext uri="{BB962C8B-B14F-4D97-AF65-F5344CB8AC3E}">
        <p14:creationId xmlns:p14="http://schemas.microsoft.com/office/powerpoint/2010/main" val="411384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3"/>
          <p:cNvSpPr>
            <a:spLocks noGrp="1" noChangeArrowheads="1"/>
          </p:cNvSpPr>
          <p:nvPr>
            <p:ph type="title"/>
          </p:nvPr>
        </p:nvSpPr>
        <p:spPr/>
        <p:txBody>
          <a:bodyPr/>
          <a:lstStyle/>
          <a:p>
            <a:r>
              <a:rPr lang="en-US" dirty="0">
                <a:ea typeface="ＭＳ Ｐゴシック" pitchFamily="-111" charset="-128"/>
                <a:cs typeface="ＭＳ Ｐゴシック" pitchFamily="-111" charset="-128"/>
              </a:rPr>
              <a:t>van Leer, integration</a:t>
            </a:r>
          </a:p>
        </p:txBody>
      </p:sp>
      <p:sp>
        <p:nvSpPr>
          <p:cNvPr id="96261" name="Rectangle 4"/>
          <p:cNvSpPr>
            <a:spLocks noGrp="1" noChangeArrowheads="1"/>
          </p:cNvSpPr>
          <p:nvPr>
            <p:ph type="body" idx="1"/>
          </p:nvPr>
        </p:nvSpPr>
        <p:spPr>
          <a:xfrm>
            <a:off x="381000" y="2438400"/>
            <a:ext cx="8534400" cy="4114800"/>
          </a:xfrm>
        </p:spPr>
        <p:txBody>
          <a:bodyPr>
            <a:normAutofit/>
          </a:bodyPr>
          <a:lstStyle/>
          <a:p>
            <a:pPr>
              <a:spcBef>
                <a:spcPts val="0"/>
              </a:spcBef>
            </a:pPr>
            <a:r>
              <a:rPr lang="en-US" dirty="0">
                <a:solidFill>
                  <a:srgbClr val="0E7B04"/>
                </a:solidFill>
                <a:ea typeface="ＭＳ Ｐゴシック" pitchFamily="-111" charset="-128"/>
                <a:cs typeface="ＭＳ Ｐゴシック" pitchFamily="-111" charset="-128"/>
              </a:rPr>
              <a:t>Integration bounds</a:t>
            </a:r>
            <a:endParaRPr lang="en-US" dirty="0">
              <a:ea typeface="ＭＳ Ｐゴシック" pitchFamily="-111" charset="-128"/>
              <a:cs typeface="ＭＳ Ｐゴシック" pitchFamily="-111" charset="-128"/>
            </a:endParaRPr>
          </a:p>
          <a:p>
            <a:pPr lvl="1">
              <a:spcBef>
                <a:spcPts val="600"/>
              </a:spcBef>
            </a:pPr>
            <a:r>
              <a:rPr lang="en-US" i="1" u="sng" dirty="0"/>
              <a:t>Current</a:t>
            </a:r>
            <a:r>
              <a:rPr lang="en-US" dirty="0"/>
              <a:t> area [0,1-</a:t>
            </a:r>
            <a:r>
              <a:rPr lang="en-US" dirty="0">
                <a:latin typeface="Symbol" pitchFamily="-111" charset="2"/>
                <a:sym typeface="Symbol" pitchFamily="-111" charset="2"/>
              </a:rPr>
              <a:t></a:t>
            </a:r>
            <a:r>
              <a:rPr lang="en-US" dirty="0"/>
              <a:t>] </a:t>
            </a:r>
            <a:br>
              <a:rPr lang="en-US" dirty="0"/>
            </a:br>
            <a:r>
              <a:rPr lang="en-US" dirty="0">
                <a:solidFill>
                  <a:srgbClr val="423BFF"/>
                </a:solidFill>
              </a:rPr>
              <a:t>remains</a:t>
            </a:r>
            <a:r>
              <a:rPr lang="en-US" dirty="0"/>
              <a:t> in zone.</a:t>
            </a:r>
          </a:p>
          <a:p>
            <a:pPr lvl="1">
              <a:spcBef>
                <a:spcPts val="600"/>
              </a:spcBef>
            </a:pPr>
            <a:r>
              <a:rPr lang="en-US" i="1" u="sng" dirty="0"/>
              <a:t>Upstream</a:t>
            </a:r>
            <a:r>
              <a:rPr lang="en-US" dirty="0"/>
              <a:t> area</a:t>
            </a:r>
            <a:br>
              <a:rPr lang="en-US" dirty="0"/>
            </a:br>
            <a:r>
              <a:rPr lang="en-US" dirty="0"/>
              <a:t>[-</a:t>
            </a:r>
            <a:r>
              <a:rPr lang="en-US" dirty="0">
                <a:latin typeface="Symbol" pitchFamily="-111" charset="2"/>
                <a:sym typeface="Symbol" pitchFamily="-111" charset="2"/>
              </a:rPr>
              <a:t></a:t>
            </a:r>
            <a:r>
              <a:rPr lang="en-US" dirty="0"/>
              <a:t> is </a:t>
            </a:r>
            <a:r>
              <a:rPr lang="en-US" dirty="0">
                <a:solidFill>
                  <a:srgbClr val="FF301B"/>
                </a:solidFill>
              </a:rPr>
              <a:t>transferred</a:t>
            </a:r>
            <a:br>
              <a:rPr lang="en-US" dirty="0"/>
            </a:br>
            <a:r>
              <a:rPr lang="en-US" dirty="0"/>
              <a:t>into the zone [0,1].</a:t>
            </a:r>
          </a:p>
          <a:p>
            <a:pPr>
              <a:spcBef>
                <a:spcPts val="600"/>
              </a:spcBef>
            </a:pPr>
            <a:r>
              <a:rPr lang="en-US" dirty="0">
                <a:solidFill>
                  <a:srgbClr val="0E7B04"/>
                </a:solidFill>
                <a:ea typeface="ＭＳ Ｐゴシック" pitchFamily="-111" charset="-128"/>
                <a:cs typeface="ＭＳ Ｐゴシック" pitchFamily="-111" charset="-128"/>
              </a:rPr>
              <a:t>Local function</a:t>
            </a:r>
            <a:endParaRPr lang="en-US" i="1" dirty="0">
              <a:ea typeface="ＭＳ Ｐゴシック" pitchFamily="-111" charset="-128"/>
              <a:cs typeface="ＭＳ Ｐゴシック" pitchFamily="-111" charset="-128"/>
            </a:endParaRPr>
          </a:p>
          <a:p>
            <a:pPr lvl="1">
              <a:spcBef>
                <a:spcPts val="600"/>
              </a:spcBef>
            </a:pPr>
            <a:r>
              <a:rPr lang="en-US" dirty="0"/>
              <a:t>is independently determined</a:t>
            </a:r>
            <a:br>
              <a:rPr lang="en-US" dirty="0"/>
            </a:br>
            <a:r>
              <a:rPr lang="en-US" dirty="0"/>
              <a:t>for each grid zone.</a:t>
            </a:r>
          </a:p>
        </p:txBody>
      </p:sp>
      <p:sp>
        <p:nvSpPr>
          <p:cNvPr id="96262" name="AutoShape 7"/>
          <p:cNvSpPr>
            <a:spLocks noChangeArrowheads="1"/>
          </p:cNvSpPr>
          <p:nvPr/>
        </p:nvSpPr>
        <p:spPr bwMode="auto">
          <a:xfrm>
            <a:off x="457200" y="1524000"/>
            <a:ext cx="3365500" cy="889000"/>
          </a:xfrm>
          <a:prstGeom prst="roundRect">
            <a:avLst>
              <a:gd name="adj" fmla="val 16667"/>
            </a:avLst>
          </a:prstGeom>
          <a:solidFill>
            <a:srgbClr val="FFFFFF"/>
          </a:solidFill>
          <a:ln w="9525">
            <a:solidFill>
              <a:schemeClr val="bg2"/>
            </a:solidFill>
            <a:round/>
            <a:headEnd/>
            <a:tailEnd/>
          </a:ln>
        </p:spPr>
        <p:txBody>
          <a:bodyPr wrap="none" anchor="ctr">
            <a:prstTxWarp prst="textNoShape">
              <a:avLst/>
            </a:prstTxWarp>
          </a:bodyPr>
          <a:lstStyle/>
          <a:p>
            <a:endParaRPr lang="en-US"/>
          </a:p>
        </p:txBody>
      </p:sp>
      <p:graphicFrame>
        <p:nvGraphicFramePr>
          <p:cNvPr id="96258" name="Object 2"/>
          <p:cNvGraphicFramePr>
            <a:graphicFrameLocks noChangeAspect="1"/>
          </p:cNvGraphicFramePr>
          <p:nvPr/>
        </p:nvGraphicFramePr>
        <p:xfrm>
          <a:off x="546100" y="1549400"/>
          <a:ext cx="3198813" cy="863600"/>
        </p:xfrm>
        <a:graphic>
          <a:graphicData uri="http://schemas.openxmlformats.org/presentationml/2006/ole">
            <mc:AlternateContent xmlns:mc="http://schemas.openxmlformats.org/markup-compatibility/2006">
              <mc:Choice xmlns:v="urn:schemas-microsoft-com:vml" Requires="v">
                <p:oleObj spid="_x0000_s12337" name="Equation" r:id="rId4" imgW="1600200" imgH="431800" progId="Equation.3">
                  <p:embed/>
                </p:oleObj>
              </mc:Choice>
              <mc:Fallback>
                <p:oleObj name="Equation" r:id="rId4" imgW="1600200" imgH="431800" progId="Equation.3">
                  <p:embed/>
                  <p:pic>
                    <p:nvPicPr>
                      <p:cNvPr id="9625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00" y="1549400"/>
                        <a:ext cx="3198813" cy="863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7" name="Date Placeholder 6"/>
          <p:cNvSpPr>
            <a:spLocks noGrp="1"/>
          </p:cNvSpPr>
          <p:nvPr>
            <p:ph type="dt" sz="half" idx="10"/>
          </p:nvPr>
        </p:nvSpPr>
        <p:spPr/>
        <p:txBody>
          <a:bodyPr/>
          <a:lstStyle/>
          <a:p>
            <a:pPr>
              <a:defRPr/>
            </a:pPr>
            <a:r>
              <a:rPr lang="en-US"/>
              <a:t>11/05/20</a:t>
            </a:r>
            <a:endParaRPr lang="en-US" dirty="0"/>
          </a:p>
        </p:txBody>
      </p:sp>
      <p:sp>
        <p:nvSpPr>
          <p:cNvPr id="2" name="Footer Placeholder 1"/>
          <p:cNvSpPr>
            <a:spLocks noGrp="1"/>
          </p:cNvSpPr>
          <p:nvPr>
            <p:ph type="ftr" sz="quarter" idx="11"/>
          </p:nvPr>
        </p:nvSpPr>
        <p:spPr/>
        <p:txBody>
          <a:bodyPr/>
          <a:lstStyle/>
          <a:p>
            <a:pPr>
              <a:defRPr/>
            </a:pPr>
            <a:r>
              <a:rPr lang="de-DE"/>
              <a:t>PHYS 8750, Clemson</a:t>
            </a:r>
            <a:endParaRPr lang="en-US"/>
          </a:p>
        </p:txBody>
      </p:sp>
      <p:sp>
        <p:nvSpPr>
          <p:cNvPr id="3" name="Slide Number Placeholder 2"/>
          <p:cNvSpPr>
            <a:spLocks noGrp="1"/>
          </p:cNvSpPr>
          <p:nvPr>
            <p:ph type="sldNum" sz="quarter" idx="12"/>
          </p:nvPr>
        </p:nvSpPr>
        <p:spPr/>
        <p:txBody>
          <a:bodyPr/>
          <a:lstStyle/>
          <a:p>
            <a:fld id="{997FBC1A-D1AB-074B-97D1-26C74082226E}" type="slidenum">
              <a:rPr lang="en-US" smtClean="0"/>
              <a:pPr/>
              <a:t>34</a:t>
            </a:fld>
            <a:endParaRPr lang="en-US"/>
          </a:p>
        </p:txBody>
      </p:sp>
      <p:pic>
        <p:nvPicPr>
          <p:cNvPr id="10" name="Picture 2" descr="VanLeerTry2e"/>
          <p:cNvPicPr>
            <a:picLocks noChangeAspect="1" noChangeArrowheads="1"/>
          </p:cNvPicPr>
          <p:nvPr/>
        </p:nvPicPr>
        <p:blipFill>
          <a:blip r:embed="rId6"/>
          <a:srcRect/>
          <a:stretch>
            <a:fillRect/>
          </a:stretch>
        </p:blipFill>
        <p:spPr bwMode="auto">
          <a:xfrm>
            <a:off x="4800600" y="1493651"/>
            <a:ext cx="3962400" cy="4678549"/>
          </a:xfrm>
          <a:prstGeom prst="rect">
            <a:avLst/>
          </a:prstGeom>
          <a:noFill/>
          <a:ln w="9525">
            <a:noFill/>
            <a:miter lim="800000"/>
            <a:headEnd/>
            <a:tailEnd/>
          </a:ln>
        </p:spPr>
      </p:pic>
      <p:sp>
        <p:nvSpPr>
          <p:cNvPr id="12" name="Footer Placeholder 2">
            <a:extLst>
              <a:ext uri="{FF2B5EF4-FFF2-40B4-BE49-F238E27FC236}">
                <a16:creationId xmlns:a16="http://schemas.microsoft.com/office/drawing/2014/main" id="{B1BA5B9A-551D-7345-BE54-180F322F3E1C}"/>
              </a:ext>
            </a:extLst>
          </p:cNvPr>
          <p:cNvSpPr txBox="1">
            <a:spLocks/>
          </p:cNvSpPr>
          <p:nvPr/>
        </p:nvSpPr>
        <p:spPr>
          <a:xfrm>
            <a:off x="5486400" y="6418268"/>
            <a:ext cx="3581400" cy="365760"/>
          </a:xfrm>
          <a:prstGeom prst="rect">
            <a:avLst/>
          </a:prstGeom>
        </p:spPr>
        <p:txBody>
          <a:bodyPr vert="horz"/>
          <a:lstStyle>
            <a:defPPr>
              <a:defRPr lang="en-US"/>
            </a:defPPr>
            <a:lvl1pPr algn="l" rtl="0" eaLnBrk="1" fontAlgn="base" latinLnBrk="0" hangingPunct="1">
              <a:spcBef>
                <a:spcPct val="0"/>
              </a:spcBef>
              <a:spcAft>
                <a:spcPct val="0"/>
              </a:spcAft>
              <a:defRPr kumimoji="0" sz="1000" kern="1200">
                <a:solidFill>
                  <a:schemeClr val="tx1"/>
                </a:solidFill>
                <a:latin typeface="Arial"/>
                <a:ea typeface="ＭＳ Ｐゴシック" charset="0"/>
                <a:cs typeface="Arial"/>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a:lstStyle>
          <a:p>
            <a:pPr>
              <a:defRPr/>
            </a:pPr>
            <a:r>
              <a:rPr lang="nl-NL" dirty="0"/>
              <a:t>Credit: ATMOS 502, UUC</a:t>
            </a:r>
            <a:endParaRPr lang="en-US" dirty="0"/>
          </a:p>
        </p:txBody>
      </p:sp>
    </p:spTree>
    <p:extLst>
      <p:ext uri="{BB962C8B-B14F-4D97-AF65-F5344CB8AC3E}">
        <p14:creationId xmlns:p14="http://schemas.microsoft.com/office/powerpoint/2010/main" val="279119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Piecewise Linear</a:t>
            </a:r>
          </a:p>
        </p:txBody>
      </p:sp>
      <p:sp>
        <p:nvSpPr>
          <p:cNvPr id="4" name="Date Placeholder 3"/>
          <p:cNvSpPr>
            <a:spLocks noGrp="1"/>
          </p:cNvSpPr>
          <p:nvPr>
            <p:ph type="dt" sz="half" idx="10"/>
          </p:nvPr>
        </p:nvSpPr>
        <p:spPr/>
        <p:txBody>
          <a:bodyPr/>
          <a:lstStyle/>
          <a:p>
            <a:pPr>
              <a:defRPr/>
            </a:pPr>
            <a:r>
              <a:rPr lang="en-US"/>
              <a:t>11/05/20</a:t>
            </a:r>
            <a:endParaRPr lang="en-US" dirty="0"/>
          </a:p>
        </p:txBody>
      </p:sp>
      <p:sp>
        <p:nvSpPr>
          <p:cNvPr id="5" name="Footer Placeholder 4"/>
          <p:cNvSpPr>
            <a:spLocks noGrp="1"/>
          </p:cNvSpPr>
          <p:nvPr>
            <p:ph type="ftr" sz="quarter" idx="11"/>
          </p:nvPr>
        </p:nvSpPr>
        <p:spPr/>
        <p:txBody>
          <a:bodyPr/>
          <a:lstStyle/>
          <a:p>
            <a:pPr>
              <a:defRPr/>
            </a:pPr>
            <a:r>
              <a:rPr lang="de-DE"/>
              <a:t>PHYS 8750, Clemson</a:t>
            </a:r>
            <a:endParaRPr lang="en-US" dirty="0"/>
          </a:p>
        </p:txBody>
      </p:sp>
      <p:sp>
        <p:nvSpPr>
          <p:cNvPr id="6" name="Slide Number Placeholder 5"/>
          <p:cNvSpPr>
            <a:spLocks noGrp="1"/>
          </p:cNvSpPr>
          <p:nvPr>
            <p:ph type="sldNum" sz="quarter" idx="12"/>
          </p:nvPr>
        </p:nvSpPr>
        <p:spPr/>
        <p:txBody>
          <a:bodyPr/>
          <a:lstStyle/>
          <a:p>
            <a:pPr>
              <a:defRPr/>
            </a:pPr>
            <a:fld id="{EC04ADB5-9E62-9D43-89DE-DE7C54FDADE1}" type="slidenum">
              <a:rPr lang="en-US" smtClean="0"/>
              <a:pPr>
                <a:defRPr/>
              </a:pPr>
              <a:t>35</a:t>
            </a:fld>
            <a:endParaRPr lang="en-US"/>
          </a:p>
        </p:txBody>
      </p:sp>
      <p:sp>
        <p:nvSpPr>
          <p:cNvPr id="3" name="Content Placeholder 2"/>
          <p:cNvSpPr>
            <a:spLocks noGrp="1"/>
          </p:cNvSpPr>
          <p:nvPr>
            <p:ph sz="quarter" idx="1"/>
          </p:nvPr>
        </p:nvSpPr>
        <p:spPr/>
        <p:txBody>
          <a:bodyPr/>
          <a:lstStyle/>
          <a:p>
            <a:r>
              <a:rPr lang="en-US" u="sng"/>
              <a:t>Handling PL inside </a:t>
            </a:r>
            <a:r>
              <a:rPr lang="en-US" i="1" u="sng"/>
              <a:t>advect1d</a:t>
            </a:r>
            <a:r>
              <a:rPr lang="en-US"/>
              <a:t>:</a:t>
            </a:r>
          </a:p>
          <a:p>
            <a:pPr lvl="1">
              <a:spcBef>
                <a:spcPts val="624"/>
              </a:spcBef>
            </a:pPr>
            <a:r>
              <a:rPr lang="en-US"/>
              <a:t>In the x-advect or z-advect step: for the x-direction, prepare </a:t>
            </a:r>
            <a:r>
              <a:rPr lang="en-US">
                <a:latin typeface="Arial"/>
                <a:cs typeface="Arial"/>
              </a:rPr>
              <a:t>1D</a:t>
            </a:r>
            <a:r>
              <a:rPr lang="en-US"/>
              <a:t> arrays of a row of theta</a:t>
            </a:r>
            <a:r>
              <a:rPr lang="en-US" baseline="30000"/>
              <a:t>n</a:t>
            </a:r>
            <a:r>
              <a:rPr lang="en-US"/>
              <a:t> and u</a:t>
            </a:r>
            <a:r>
              <a:rPr lang="en-US" baseline="30000"/>
              <a:t>n</a:t>
            </a:r>
            <a:r>
              <a:rPr lang="en-US"/>
              <a:t> as input to your </a:t>
            </a:r>
            <a:r>
              <a:rPr lang="en-US">
                <a:latin typeface="Arial"/>
                <a:cs typeface="Arial"/>
              </a:rPr>
              <a:t>advect1D.</a:t>
            </a:r>
          </a:p>
          <a:p>
            <a:pPr lvl="2"/>
            <a:r>
              <a:rPr lang="en-US">
                <a:latin typeface="Arial"/>
                <a:cs typeface="Arial"/>
              </a:rPr>
              <a:t>Inside advect1d</a:t>
            </a:r>
            <a:r>
              <a:rPr lang="en-US"/>
              <a:t>, you compute Courant number, slopes and fluxes:</a:t>
            </a:r>
            <a:br>
              <a:rPr lang="en-US"/>
            </a:br>
            <a:br>
              <a:rPr lang="en-US"/>
            </a:br>
            <a:br>
              <a:rPr lang="en-US"/>
            </a:br>
            <a:endParaRPr lang="en-US"/>
          </a:p>
          <a:p>
            <a:pPr lvl="2"/>
            <a:endParaRPr lang="en-US"/>
          </a:p>
          <a:p>
            <a:pPr lvl="2"/>
            <a:endParaRPr lang="en-US" sz="1400"/>
          </a:p>
          <a:p>
            <a:pPr lvl="2"/>
            <a:endParaRPr lang="en-US"/>
          </a:p>
          <a:p>
            <a:pPr lvl="2"/>
            <a:r>
              <a:rPr lang="en-US"/>
              <a:t>Then you can do the integration, still in the 1-D advection code:</a:t>
            </a:r>
          </a:p>
        </p:txBody>
      </p:sp>
      <p:graphicFrame>
        <p:nvGraphicFramePr>
          <p:cNvPr id="1128450" name="Object 2"/>
          <p:cNvGraphicFramePr>
            <a:graphicFrameLocks noChangeAspect="1"/>
          </p:cNvGraphicFramePr>
          <p:nvPr/>
        </p:nvGraphicFramePr>
        <p:xfrm>
          <a:off x="1981200" y="5486400"/>
          <a:ext cx="4489450" cy="787400"/>
        </p:xfrm>
        <a:graphic>
          <a:graphicData uri="http://schemas.openxmlformats.org/presentationml/2006/ole">
            <mc:AlternateContent xmlns:mc="http://schemas.openxmlformats.org/markup-compatibility/2006">
              <mc:Choice xmlns:v="urn:schemas-microsoft-com:vml" Requires="v">
                <p:oleObj spid="_x0000_s13409" name="Equation" r:id="rId3" imgW="2247900" imgH="393700" progId="Equation.3">
                  <p:embed/>
                </p:oleObj>
              </mc:Choice>
              <mc:Fallback>
                <p:oleObj name="Equation" r:id="rId3" imgW="2247900" imgH="393700" progId="Equation.3">
                  <p:embed/>
                  <p:pic>
                    <p:nvPicPr>
                      <p:cNvPr id="1128450" name="Object 2"/>
                      <p:cNvPicPr>
                        <a:picLocks noChangeAspect="1" noChangeArrowheads="1"/>
                      </p:cNvPicPr>
                      <p:nvPr/>
                    </p:nvPicPr>
                    <p:blipFill>
                      <a:blip r:embed="rId4"/>
                      <a:srcRect/>
                      <a:stretch>
                        <a:fillRect/>
                      </a:stretch>
                    </p:blipFill>
                    <p:spPr bwMode="auto">
                      <a:xfrm>
                        <a:off x="1981200" y="5486400"/>
                        <a:ext cx="4489450" cy="787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28451" name="Object 3"/>
          <p:cNvGraphicFramePr>
            <a:graphicFrameLocks noChangeAspect="1"/>
          </p:cNvGraphicFramePr>
          <p:nvPr/>
        </p:nvGraphicFramePr>
        <p:xfrm>
          <a:off x="838200" y="3308238"/>
          <a:ext cx="7734300" cy="1600200"/>
        </p:xfrm>
        <a:graphic>
          <a:graphicData uri="http://schemas.openxmlformats.org/presentationml/2006/ole">
            <mc:AlternateContent xmlns:mc="http://schemas.openxmlformats.org/markup-compatibility/2006">
              <mc:Choice xmlns:v="urn:schemas-microsoft-com:vml" Requires="v">
                <p:oleObj spid="_x0000_s13410" name="Equation" r:id="rId5" imgW="4419600" imgH="914400" progId="Equation.3">
                  <p:embed/>
                </p:oleObj>
              </mc:Choice>
              <mc:Fallback>
                <p:oleObj name="Equation" r:id="rId5" imgW="4419600" imgH="914400" progId="Equation.3">
                  <p:embed/>
                  <p:pic>
                    <p:nvPicPr>
                      <p:cNvPr id="1128451" name="Object 3"/>
                      <p:cNvPicPr>
                        <a:picLocks noChangeAspect="1" noChangeArrowheads="1"/>
                      </p:cNvPicPr>
                      <p:nvPr/>
                    </p:nvPicPr>
                    <p:blipFill>
                      <a:blip r:embed="rId6"/>
                      <a:srcRect/>
                      <a:stretch>
                        <a:fillRect/>
                      </a:stretch>
                    </p:blipFill>
                    <p:spPr bwMode="auto">
                      <a:xfrm>
                        <a:off x="838200" y="3308238"/>
                        <a:ext cx="7734300"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9" name="Footer Placeholder 2">
            <a:extLst>
              <a:ext uri="{FF2B5EF4-FFF2-40B4-BE49-F238E27FC236}">
                <a16:creationId xmlns:a16="http://schemas.microsoft.com/office/drawing/2014/main" id="{29862D9F-BC63-4C43-967B-592BA5563089}"/>
              </a:ext>
            </a:extLst>
          </p:cNvPr>
          <p:cNvSpPr txBox="1">
            <a:spLocks/>
          </p:cNvSpPr>
          <p:nvPr/>
        </p:nvSpPr>
        <p:spPr>
          <a:xfrm>
            <a:off x="5486400" y="6418268"/>
            <a:ext cx="3581400" cy="365760"/>
          </a:xfrm>
          <a:prstGeom prst="rect">
            <a:avLst/>
          </a:prstGeom>
        </p:spPr>
        <p:txBody>
          <a:bodyPr vert="horz"/>
          <a:lstStyle>
            <a:defPPr>
              <a:defRPr lang="en-US"/>
            </a:defPPr>
            <a:lvl1pPr algn="l" rtl="0" eaLnBrk="1" fontAlgn="base" latinLnBrk="0" hangingPunct="1">
              <a:spcBef>
                <a:spcPct val="0"/>
              </a:spcBef>
              <a:spcAft>
                <a:spcPct val="0"/>
              </a:spcAft>
              <a:defRPr kumimoji="0" sz="1000" kern="1200">
                <a:solidFill>
                  <a:schemeClr val="tx1"/>
                </a:solidFill>
                <a:latin typeface="Arial"/>
                <a:ea typeface="ＭＳ Ｐゴシック" charset="0"/>
                <a:cs typeface="Arial"/>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a:lstStyle>
          <a:p>
            <a:pPr>
              <a:defRPr/>
            </a:pPr>
            <a:r>
              <a:rPr lang="nl-NL" dirty="0"/>
              <a:t>Credit: ATMOS 502, UUC</a:t>
            </a:r>
            <a:endParaRPr lang="en-US" dirty="0"/>
          </a:p>
        </p:txBody>
      </p:sp>
    </p:spTree>
    <p:extLst>
      <p:ext uri="{BB962C8B-B14F-4D97-AF65-F5344CB8AC3E}">
        <p14:creationId xmlns:p14="http://schemas.microsoft.com/office/powerpoint/2010/main" val="31798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5" name="Rectangle 2"/>
          <p:cNvSpPr>
            <a:spLocks noGrp="1" noChangeArrowheads="1"/>
          </p:cNvSpPr>
          <p:nvPr>
            <p:ph type="title"/>
          </p:nvPr>
        </p:nvSpPr>
        <p:spPr/>
        <p:txBody>
          <a:bodyPr/>
          <a:lstStyle/>
          <a:p>
            <a:r>
              <a:rPr lang="en-US" dirty="0">
                <a:ea typeface="ＭＳ Ｐゴシック" pitchFamily="-111" charset="-128"/>
                <a:cs typeface="ＭＳ Ｐゴシック" pitchFamily="-111" charset="-128"/>
              </a:rPr>
              <a:t>PL:  </a:t>
            </a:r>
            <a:r>
              <a:rPr lang="en-US" dirty="0">
                <a:solidFill>
                  <a:schemeClr val="tx1"/>
                </a:solidFill>
                <a:ea typeface="ＭＳ Ｐゴシック" pitchFamily="-111" charset="-128"/>
                <a:cs typeface="ＭＳ Ｐゴシック" pitchFamily="-111" charset="-128"/>
              </a:rPr>
              <a:t>monotonic</a:t>
            </a:r>
            <a:r>
              <a:rPr lang="en-US" dirty="0">
                <a:ea typeface="ＭＳ Ｐゴシック" pitchFamily="-111" charset="-128"/>
                <a:cs typeface="ＭＳ Ｐゴシック" pitchFamily="-111" charset="-128"/>
              </a:rPr>
              <a:t> </a:t>
            </a:r>
            <a:r>
              <a:rPr lang="en-US" i="1" dirty="0">
                <a:ea typeface="ＭＳ Ｐゴシック" pitchFamily="-111" charset="-128"/>
                <a:cs typeface="ＭＳ Ｐゴシック" pitchFamily="-111" charset="-128"/>
              </a:rPr>
              <a:t>slope limiter</a:t>
            </a:r>
          </a:p>
        </p:txBody>
      </p:sp>
      <p:sp>
        <p:nvSpPr>
          <p:cNvPr id="13" name="Date Placeholder 12"/>
          <p:cNvSpPr>
            <a:spLocks noGrp="1"/>
          </p:cNvSpPr>
          <p:nvPr>
            <p:ph type="dt" sz="half" idx="10"/>
          </p:nvPr>
        </p:nvSpPr>
        <p:spPr/>
        <p:txBody>
          <a:bodyPr/>
          <a:lstStyle/>
          <a:p>
            <a:pPr>
              <a:defRPr/>
            </a:pPr>
            <a:r>
              <a:rPr lang="en-US"/>
              <a:t>11/05/20</a:t>
            </a:r>
            <a:endParaRPr lang="en-US" dirty="0"/>
          </a:p>
        </p:txBody>
      </p:sp>
      <p:sp>
        <p:nvSpPr>
          <p:cNvPr id="2" name="Footer Placeholder 1"/>
          <p:cNvSpPr>
            <a:spLocks noGrp="1"/>
          </p:cNvSpPr>
          <p:nvPr>
            <p:ph type="ftr" sz="quarter" idx="11"/>
          </p:nvPr>
        </p:nvSpPr>
        <p:spPr/>
        <p:txBody>
          <a:bodyPr/>
          <a:lstStyle/>
          <a:p>
            <a:pPr>
              <a:defRPr/>
            </a:pPr>
            <a:r>
              <a:rPr lang="de-DE"/>
              <a:t>PHYS 8750, Clemson</a:t>
            </a:r>
            <a:endParaRPr lang="en-US" dirty="0"/>
          </a:p>
        </p:txBody>
      </p:sp>
      <p:sp>
        <p:nvSpPr>
          <p:cNvPr id="14" name="Slide Number Placeholder 13"/>
          <p:cNvSpPr>
            <a:spLocks noGrp="1"/>
          </p:cNvSpPr>
          <p:nvPr>
            <p:ph type="sldNum" sz="quarter" idx="12"/>
          </p:nvPr>
        </p:nvSpPr>
        <p:spPr/>
        <p:txBody>
          <a:bodyPr/>
          <a:lstStyle/>
          <a:p>
            <a:pPr>
              <a:defRPr/>
            </a:pPr>
            <a:fld id="{EB68D3BD-2F86-2F45-9D70-EACB476F1014}" type="slidenum">
              <a:rPr lang="en-US" smtClean="0"/>
              <a:pPr>
                <a:defRPr/>
              </a:pPr>
              <a:t>36</a:t>
            </a:fld>
            <a:endParaRPr lang="en-US"/>
          </a:p>
        </p:txBody>
      </p:sp>
      <p:sp>
        <p:nvSpPr>
          <p:cNvPr id="112646" name="Rectangle 3"/>
          <p:cNvSpPr>
            <a:spLocks noGrp="1" noChangeArrowheads="1"/>
          </p:cNvSpPr>
          <p:nvPr>
            <p:ph sz="half" idx="1"/>
          </p:nvPr>
        </p:nvSpPr>
        <p:spPr>
          <a:xfrm>
            <a:off x="301752" y="1547336"/>
            <a:ext cx="4038600" cy="4681728"/>
          </a:xfrm>
        </p:spPr>
        <p:txBody>
          <a:bodyPr/>
          <a:lstStyle/>
          <a:p>
            <a:pPr>
              <a:lnSpc>
                <a:spcPct val="90000"/>
              </a:lnSpc>
            </a:pPr>
            <a:r>
              <a:rPr lang="en-US" sz="2400" dirty="0">
                <a:ea typeface="ＭＳ Ｐゴシック" pitchFamily="-111" charset="-128"/>
                <a:cs typeface="ＭＳ Ｐゴシック" pitchFamily="-111" charset="-128"/>
              </a:rPr>
              <a:t>Simple centered differences</a:t>
            </a:r>
            <a:br>
              <a:rPr lang="en-US" sz="2400" dirty="0">
                <a:ea typeface="ＭＳ Ｐゴシック" pitchFamily="-111" charset="-128"/>
                <a:cs typeface="ＭＳ Ｐゴシック" pitchFamily="-111" charset="-128"/>
              </a:rPr>
            </a:br>
            <a:br>
              <a:rPr lang="en-US" sz="2400" dirty="0">
                <a:ea typeface="ＭＳ Ｐゴシック" pitchFamily="-111" charset="-128"/>
                <a:cs typeface="ＭＳ Ｐゴシック" pitchFamily="-111" charset="-128"/>
              </a:rPr>
            </a:br>
            <a:br>
              <a:rPr lang="en-US" sz="2400" dirty="0">
                <a:ea typeface="ＭＳ Ｐゴシック" pitchFamily="-111" charset="-128"/>
                <a:cs typeface="ＭＳ Ｐゴシック" pitchFamily="-111" charset="-128"/>
              </a:rPr>
            </a:br>
            <a:endParaRPr lang="en-US" sz="2400" dirty="0">
              <a:ea typeface="ＭＳ Ｐゴシック" pitchFamily="-111" charset="-128"/>
              <a:cs typeface="ＭＳ Ｐゴシック" pitchFamily="-111" charset="-128"/>
            </a:endParaRPr>
          </a:p>
          <a:p>
            <a:pPr>
              <a:lnSpc>
                <a:spcPct val="90000"/>
              </a:lnSpc>
            </a:pPr>
            <a:r>
              <a:rPr lang="en-US" sz="2400" dirty="0">
                <a:ea typeface="ＭＳ Ｐゴシック" pitchFamily="-111" charset="-128"/>
                <a:cs typeface="ＭＳ Ｐゴシック" pitchFamily="-111" charset="-128"/>
              </a:rPr>
              <a:t>In English:</a:t>
            </a:r>
            <a:br>
              <a:rPr lang="en-US" sz="2400" dirty="0">
                <a:ea typeface="ＭＳ Ｐゴシック" pitchFamily="-111" charset="-128"/>
                <a:cs typeface="ＭＳ Ｐゴシック" pitchFamily="-111" charset="-128"/>
              </a:rPr>
            </a:br>
            <a:br>
              <a:rPr lang="en-US" sz="2400" dirty="0">
                <a:ea typeface="ＭＳ Ｐゴシック" pitchFamily="-111" charset="-128"/>
                <a:cs typeface="ＭＳ Ｐゴシック" pitchFamily="-111" charset="-128"/>
              </a:rPr>
            </a:br>
            <a:br>
              <a:rPr lang="en-US" sz="2400" dirty="0">
                <a:ea typeface="ＭＳ Ｐゴシック" pitchFamily="-111" charset="-128"/>
                <a:cs typeface="ＭＳ Ｐゴシック" pitchFamily="-111" charset="-128"/>
              </a:rPr>
            </a:br>
            <a:endParaRPr lang="en-US" sz="2400" dirty="0">
              <a:ea typeface="ＭＳ Ｐゴシック" pitchFamily="-111" charset="-128"/>
              <a:cs typeface="ＭＳ Ｐゴシック" pitchFamily="-111" charset="-128"/>
            </a:endParaRPr>
          </a:p>
          <a:p>
            <a:pPr>
              <a:lnSpc>
                <a:spcPct val="90000"/>
              </a:lnSpc>
            </a:pPr>
            <a:r>
              <a:rPr lang="en-US" sz="2400" dirty="0">
                <a:ea typeface="ＭＳ Ｐゴシック" pitchFamily="-111" charset="-128"/>
                <a:cs typeface="ＭＳ Ｐゴシック" pitchFamily="-111" charset="-128"/>
              </a:rPr>
              <a:t>This is </a:t>
            </a:r>
            <a:r>
              <a:rPr lang="en-US" sz="2400" i="1" dirty="0">
                <a:solidFill>
                  <a:srgbClr val="423BFF"/>
                </a:solidFill>
                <a:ea typeface="ＭＳ Ｐゴシック" pitchFamily="-111" charset="-128"/>
                <a:cs typeface="ＭＳ Ｐゴシック" pitchFamily="-111" charset="-128"/>
              </a:rPr>
              <a:t>average slope</a:t>
            </a:r>
            <a:r>
              <a:rPr lang="en-US" sz="2400" dirty="0">
                <a:solidFill>
                  <a:srgbClr val="423BFF"/>
                </a:solidFill>
                <a:ea typeface="ＭＳ Ｐゴシック" pitchFamily="-111" charset="-128"/>
                <a:cs typeface="ＭＳ Ｐゴシック" pitchFamily="-111" charset="-128"/>
              </a:rPr>
              <a:t> </a:t>
            </a:r>
            <a:r>
              <a:rPr lang="en-US" sz="2400" dirty="0">
                <a:ea typeface="ＭＳ Ｐゴシック" pitchFamily="-111" charset="-128"/>
                <a:cs typeface="ＭＳ Ｐゴシック" pitchFamily="-111" charset="-128"/>
              </a:rPr>
              <a:t>in the grid zone</a:t>
            </a:r>
          </a:p>
          <a:p>
            <a:pPr lvl="1">
              <a:lnSpc>
                <a:spcPct val="90000"/>
              </a:lnSpc>
            </a:pPr>
            <a:r>
              <a:rPr lang="en-US" sz="2000" i="1" dirty="0">
                <a:solidFill>
                  <a:srgbClr val="0E7B04"/>
                </a:solidFill>
              </a:rPr>
              <a:t>Not monotonic</a:t>
            </a:r>
          </a:p>
        </p:txBody>
      </p:sp>
      <p:sp>
        <p:nvSpPr>
          <p:cNvPr id="112647" name="Rectangle 4"/>
          <p:cNvSpPr>
            <a:spLocks noGrp="1" noChangeArrowheads="1"/>
          </p:cNvSpPr>
          <p:nvPr>
            <p:ph sz="half" idx="2"/>
          </p:nvPr>
        </p:nvSpPr>
        <p:spPr>
          <a:xfrm>
            <a:off x="4800600" y="1547336"/>
            <a:ext cx="4038600" cy="4681728"/>
          </a:xfrm>
        </p:spPr>
        <p:txBody>
          <a:bodyPr/>
          <a:lstStyle/>
          <a:p>
            <a:r>
              <a:rPr lang="en-US" sz="2400" b="1" i="1">
                <a:solidFill>
                  <a:srgbClr val="0E7B04"/>
                </a:solidFill>
                <a:ea typeface="ＭＳ Ｐゴシック" pitchFamily="-111" charset="-128"/>
                <a:cs typeface="ＭＳ Ｐゴシック" pitchFamily="-111" charset="-128"/>
              </a:rPr>
              <a:t>monotonic</a:t>
            </a:r>
            <a:r>
              <a:rPr lang="en-US" sz="2400" i="1">
                <a:solidFill>
                  <a:srgbClr val="0E7B04"/>
                </a:solidFill>
                <a:ea typeface="ＭＳ Ｐゴシック" pitchFamily="-111" charset="-128"/>
                <a:cs typeface="ＭＳ Ｐゴシック" pitchFamily="-111" charset="-128"/>
              </a:rPr>
              <a:t> slope form</a:t>
            </a:r>
            <a:br>
              <a:rPr lang="en-US" sz="2400">
                <a:ea typeface="ＭＳ Ｐゴシック" pitchFamily="-111" charset="-128"/>
                <a:cs typeface="ＭＳ Ｐゴシック" pitchFamily="-111" charset="-128"/>
              </a:rPr>
            </a:br>
            <a:endParaRPr lang="en-US" sz="2400" i="1">
              <a:ea typeface="ＭＳ Ｐゴシック" pitchFamily="-111" charset="-128"/>
              <a:cs typeface="ＭＳ Ｐゴシック" pitchFamily="-111" charset="-128"/>
            </a:endParaRPr>
          </a:p>
        </p:txBody>
      </p:sp>
      <p:sp>
        <p:nvSpPr>
          <p:cNvPr id="112648" name="AutoShape 5"/>
          <p:cNvSpPr>
            <a:spLocks noChangeArrowheads="1"/>
          </p:cNvSpPr>
          <p:nvPr/>
        </p:nvSpPr>
        <p:spPr bwMode="auto">
          <a:xfrm>
            <a:off x="957263" y="2452211"/>
            <a:ext cx="2754312" cy="785813"/>
          </a:xfrm>
          <a:prstGeom prst="roundRect">
            <a:avLst>
              <a:gd name="adj" fmla="val 16667"/>
            </a:avLst>
          </a:prstGeom>
          <a:noFill/>
          <a:ln w="9525">
            <a:solidFill>
              <a:schemeClr val="bg2"/>
            </a:solidFill>
            <a:round/>
            <a:headEnd/>
            <a:tailEnd/>
          </a:ln>
        </p:spPr>
        <p:txBody>
          <a:bodyPr wrap="none" anchor="ctr">
            <a:prstTxWarp prst="textNoShape">
              <a:avLst/>
            </a:prstTxWarp>
          </a:bodyPr>
          <a:lstStyle/>
          <a:p>
            <a:endParaRPr lang="en-US"/>
          </a:p>
        </p:txBody>
      </p:sp>
      <p:graphicFrame>
        <p:nvGraphicFramePr>
          <p:cNvPr id="112642" name="Object 2"/>
          <p:cNvGraphicFramePr>
            <a:graphicFrameLocks noChangeAspect="1"/>
          </p:cNvGraphicFramePr>
          <p:nvPr/>
        </p:nvGraphicFramePr>
        <p:xfrm>
          <a:off x="1003300" y="2447449"/>
          <a:ext cx="2668588" cy="744537"/>
        </p:xfrm>
        <a:graphic>
          <a:graphicData uri="http://schemas.openxmlformats.org/presentationml/2006/ole">
            <mc:AlternateContent xmlns:mc="http://schemas.openxmlformats.org/markup-compatibility/2006">
              <mc:Choice xmlns:v="urn:schemas-microsoft-com:vml" Requires="v">
                <p:oleObj spid="_x0000_s14481" name="Equation" r:id="rId4" imgW="1320800" imgH="368300" progId="Equation.3">
                  <p:embed/>
                </p:oleObj>
              </mc:Choice>
              <mc:Fallback>
                <p:oleObj name="Equation" r:id="rId4" imgW="1320800" imgH="368300" progId="Equation.3">
                  <p:embed/>
                  <p:pic>
                    <p:nvPicPr>
                      <p:cNvPr id="11264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300" y="2447449"/>
                        <a:ext cx="2668588" cy="7445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112649" name="AutoShape 7"/>
          <p:cNvSpPr>
            <a:spLocks noChangeArrowheads="1"/>
          </p:cNvSpPr>
          <p:nvPr/>
        </p:nvSpPr>
        <p:spPr bwMode="auto">
          <a:xfrm>
            <a:off x="957263" y="3847624"/>
            <a:ext cx="3157537" cy="823912"/>
          </a:xfrm>
          <a:prstGeom prst="roundRect">
            <a:avLst>
              <a:gd name="adj" fmla="val 16667"/>
            </a:avLst>
          </a:prstGeom>
          <a:noFill/>
          <a:ln w="9525">
            <a:solidFill>
              <a:schemeClr val="bg2"/>
            </a:solidFill>
            <a:round/>
            <a:headEnd/>
            <a:tailEnd/>
          </a:ln>
        </p:spPr>
        <p:txBody>
          <a:bodyPr wrap="none" anchor="ctr">
            <a:prstTxWarp prst="textNoShape">
              <a:avLst/>
            </a:prstTxWarp>
          </a:bodyPr>
          <a:lstStyle/>
          <a:p>
            <a:endParaRPr lang="en-US"/>
          </a:p>
        </p:txBody>
      </p:sp>
      <p:graphicFrame>
        <p:nvGraphicFramePr>
          <p:cNvPr id="112643" name="Object 3"/>
          <p:cNvGraphicFramePr>
            <a:graphicFrameLocks noChangeAspect="1"/>
          </p:cNvGraphicFramePr>
          <p:nvPr/>
        </p:nvGraphicFramePr>
        <p:xfrm>
          <a:off x="968375" y="3799999"/>
          <a:ext cx="3130550" cy="795337"/>
        </p:xfrm>
        <a:graphic>
          <a:graphicData uri="http://schemas.openxmlformats.org/presentationml/2006/ole">
            <mc:AlternateContent xmlns:mc="http://schemas.openxmlformats.org/markup-compatibility/2006">
              <mc:Choice xmlns:v="urn:schemas-microsoft-com:vml" Requires="v">
                <p:oleObj spid="_x0000_s14482" name="Equation" r:id="rId6" imgW="1549400" imgH="393700" progId="Equation.3">
                  <p:embed/>
                </p:oleObj>
              </mc:Choice>
              <mc:Fallback>
                <p:oleObj name="Equation" r:id="rId6" imgW="1549400" imgH="393700" progId="Equation.3">
                  <p:embed/>
                  <p:pic>
                    <p:nvPicPr>
                      <p:cNvPr id="11264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375" y="3799999"/>
                        <a:ext cx="3130550" cy="7953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112650" name="AutoShape 9"/>
          <p:cNvSpPr>
            <a:spLocks noChangeArrowheads="1"/>
          </p:cNvSpPr>
          <p:nvPr/>
        </p:nvSpPr>
        <p:spPr bwMode="auto">
          <a:xfrm>
            <a:off x="4724400" y="2161699"/>
            <a:ext cx="3681413" cy="3203575"/>
          </a:xfrm>
          <a:prstGeom prst="roundRect">
            <a:avLst>
              <a:gd name="adj" fmla="val 16667"/>
            </a:avLst>
          </a:prstGeom>
          <a:noFill/>
          <a:ln w="9525">
            <a:solidFill>
              <a:schemeClr val="bg2"/>
            </a:solidFill>
            <a:round/>
            <a:headEnd/>
            <a:tailEnd/>
          </a:ln>
        </p:spPr>
        <p:txBody>
          <a:bodyPr wrap="none" anchor="ctr">
            <a:prstTxWarp prst="textNoShape">
              <a:avLst/>
            </a:prstTxWarp>
          </a:bodyPr>
          <a:lstStyle/>
          <a:p>
            <a:endParaRPr lang="en-US"/>
          </a:p>
        </p:txBody>
      </p:sp>
      <p:graphicFrame>
        <p:nvGraphicFramePr>
          <p:cNvPr id="112644" name="Object 4"/>
          <p:cNvGraphicFramePr>
            <a:graphicFrameLocks noChangeAspect="1"/>
          </p:cNvGraphicFramePr>
          <p:nvPr/>
        </p:nvGraphicFramePr>
        <p:xfrm>
          <a:off x="4889500" y="2241074"/>
          <a:ext cx="3311525" cy="3105150"/>
        </p:xfrm>
        <a:graphic>
          <a:graphicData uri="http://schemas.openxmlformats.org/presentationml/2006/ole">
            <mc:AlternateContent xmlns:mc="http://schemas.openxmlformats.org/markup-compatibility/2006">
              <mc:Choice xmlns:v="urn:schemas-microsoft-com:vml" Requires="v">
                <p:oleObj spid="_x0000_s14483" name="Equation" r:id="rId8" imgW="1638300" imgH="1536700" progId="Equation.3">
                  <p:embed/>
                </p:oleObj>
              </mc:Choice>
              <mc:Fallback>
                <p:oleObj name="Equation" r:id="rId8" imgW="1638300" imgH="1536700" progId="Equation.3">
                  <p:embed/>
                  <p:pic>
                    <p:nvPicPr>
                      <p:cNvPr id="112644" name="Object 4"/>
                      <p:cNvPicPr>
                        <a:picLocks noChangeAspect="1" noChangeArrowheads="1"/>
                      </p:cNvPicPr>
                      <p:nvPr/>
                    </p:nvPicPr>
                    <p:blipFill>
                      <a:blip r:embed="rId9"/>
                      <a:srcRect/>
                      <a:stretch>
                        <a:fillRect/>
                      </a:stretch>
                    </p:blipFill>
                    <p:spPr bwMode="auto">
                      <a:xfrm>
                        <a:off x="4889500" y="2241074"/>
                        <a:ext cx="3311525" cy="31051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382987" name="Oval 11"/>
          <p:cNvSpPr>
            <a:spLocks noChangeArrowheads="1"/>
          </p:cNvSpPr>
          <p:nvPr/>
        </p:nvSpPr>
        <p:spPr bwMode="auto">
          <a:xfrm>
            <a:off x="4761830" y="2170591"/>
            <a:ext cx="3499694" cy="630238"/>
          </a:xfrm>
          <a:prstGeom prst="ellipse">
            <a:avLst/>
          </a:prstGeom>
          <a:noFill/>
          <a:ln w="28575">
            <a:solidFill>
              <a:srgbClr val="FF301B"/>
            </a:solidFill>
            <a:round/>
            <a:headEnd/>
            <a:tailEnd/>
          </a:ln>
        </p:spPr>
        <p:txBody>
          <a:bodyPr wrap="none" anchor="ctr">
            <a:prstTxWarp prst="textNoShape">
              <a:avLst/>
            </a:prstTxWarp>
          </a:bodyPr>
          <a:lstStyle/>
          <a:p>
            <a:endParaRPr lang="en-US"/>
          </a:p>
        </p:txBody>
      </p:sp>
      <p:sp>
        <p:nvSpPr>
          <p:cNvPr id="382988" name="Line 12"/>
          <p:cNvSpPr>
            <a:spLocks noChangeShapeType="1"/>
          </p:cNvSpPr>
          <p:nvPr/>
        </p:nvSpPr>
        <p:spPr bwMode="auto">
          <a:xfrm>
            <a:off x="4953000" y="4900136"/>
            <a:ext cx="3124200" cy="0"/>
          </a:xfrm>
          <a:prstGeom prst="line">
            <a:avLst/>
          </a:prstGeom>
          <a:noFill/>
          <a:ln w="28575">
            <a:solidFill>
              <a:srgbClr val="FF301B"/>
            </a:solidFill>
            <a:round/>
            <a:headEnd/>
            <a:tailEnd/>
          </a:ln>
        </p:spPr>
        <p:txBody>
          <a:bodyPr wrap="none" anchor="ctr">
            <a:prstTxWarp prst="textNoShape">
              <a:avLst/>
            </a:prstTxWarp>
          </a:bodyPr>
          <a:lstStyle/>
          <a:p>
            <a:endParaRPr lang="en-US"/>
          </a:p>
        </p:txBody>
      </p:sp>
      <p:sp>
        <p:nvSpPr>
          <p:cNvPr id="18" name="TextBox 17"/>
          <p:cNvSpPr txBox="1"/>
          <p:nvPr/>
        </p:nvSpPr>
        <p:spPr>
          <a:xfrm>
            <a:off x="5562600" y="5509736"/>
            <a:ext cx="2514600" cy="738664"/>
          </a:xfrm>
          <a:prstGeom prst="rect">
            <a:avLst/>
          </a:prstGeom>
          <a:solidFill>
            <a:schemeClr val="bg1">
              <a:lumMod val="95000"/>
            </a:schemeClr>
          </a:solidFill>
          <a:ln>
            <a:solidFill>
              <a:schemeClr val="tx1"/>
            </a:solidFill>
            <a:prstDash val="sysDash"/>
          </a:ln>
        </p:spPr>
        <p:txBody>
          <a:bodyPr wrap="square" rtlCol="0">
            <a:spAutoFit/>
          </a:bodyPr>
          <a:lstStyle/>
          <a:p>
            <a:pPr algn="ctr"/>
            <a:r>
              <a:rPr lang="en-US" sz="1400" dirty="0">
                <a:latin typeface="+mn-lt"/>
              </a:rPr>
              <a:t>This is known as the “</a:t>
            </a:r>
            <a:r>
              <a:rPr lang="en-US" sz="1400" dirty="0" err="1">
                <a:latin typeface="+mn-lt"/>
              </a:rPr>
              <a:t>minmod</a:t>
            </a:r>
            <a:r>
              <a:rPr lang="en-US" sz="1400" dirty="0">
                <a:latin typeface="+mn-lt"/>
              </a:rPr>
              <a:t>” flux limiter </a:t>
            </a:r>
            <a:br>
              <a:rPr lang="en-US" sz="1400" dirty="0">
                <a:latin typeface="+mn-lt"/>
              </a:rPr>
            </a:br>
            <a:r>
              <a:rPr lang="en-US" sz="1400" dirty="0">
                <a:latin typeface="+mn-lt"/>
              </a:rPr>
              <a:t>(see Durran, §5.5.2, p. 230)</a:t>
            </a:r>
          </a:p>
        </p:txBody>
      </p:sp>
      <p:sp>
        <p:nvSpPr>
          <p:cNvPr id="19" name="Footer Placeholder 2">
            <a:extLst>
              <a:ext uri="{FF2B5EF4-FFF2-40B4-BE49-F238E27FC236}">
                <a16:creationId xmlns:a16="http://schemas.microsoft.com/office/drawing/2014/main" id="{A9CA2A55-F333-7D46-A716-46460644D839}"/>
              </a:ext>
            </a:extLst>
          </p:cNvPr>
          <p:cNvSpPr txBox="1">
            <a:spLocks/>
          </p:cNvSpPr>
          <p:nvPr/>
        </p:nvSpPr>
        <p:spPr>
          <a:xfrm>
            <a:off x="5486400" y="6418268"/>
            <a:ext cx="3581400" cy="365760"/>
          </a:xfrm>
          <a:prstGeom prst="rect">
            <a:avLst/>
          </a:prstGeom>
        </p:spPr>
        <p:txBody>
          <a:bodyPr vert="horz"/>
          <a:lstStyle>
            <a:defPPr>
              <a:defRPr lang="en-US"/>
            </a:defPPr>
            <a:lvl1pPr algn="l" rtl="0" eaLnBrk="1" fontAlgn="base" latinLnBrk="0" hangingPunct="1">
              <a:spcBef>
                <a:spcPct val="0"/>
              </a:spcBef>
              <a:spcAft>
                <a:spcPct val="0"/>
              </a:spcAft>
              <a:defRPr kumimoji="0" sz="1000" kern="1200">
                <a:solidFill>
                  <a:schemeClr val="tx1"/>
                </a:solidFill>
                <a:latin typeface="Arial"/>
                <a:ea typeface="ＭＳ Ｐゴシック" charset="0"/>
                <a:cs typeface="Arial"/>
              </a:defRPr>
            </a:lvl1pPr>
            <a:lvl2pPr marL="4572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Copperplate" charset="0"/>
                <a:ea typeface="ＭＳ Ｐゴシック" charset="0"/>
                <a:cs typeface="ＭＳ Ｐゴシック" charset="0"/>
              </a:defRPr>
            </a:lvl5pPr>
            <a:lvl6pPr marL="2286000" algn="l" defTabSz="457200" rtl="0" eaLnBrk="1" latinLnBrk="0" hangingPunct="1">
              <a:defRPr sz="2400" kern="1200">
                <a:solidFill>
                  <a:schemeClr val="tx1"/>
                </a:solidFill>
                <a:latin typeface="Copperplate" charset="0"/>
                <a:ea typeface="ＭＳ Ｐゴシック" charset="0"/>
                <a:cs typeface="ＭＳ Ｐゴシック" charset="0"/>
              </a:defRPr>
            </a:lvl6pPr>
            <a:lvl7pPr marL="2743200" algn="l" defTabSz="457200" rtl="0" eaLnBrk="1" latinLnBrk="0" hangingPunct="1">
              <a:defRPr sz="2400" kern="1200">
                <a:solidFill>
                  <a:schemeClr val="tx1"/>
                </a:solidFill>
                <a:latin typeface="Copperplate" charset="0"/>
                <a:ea typeface="ＭＳ Ｐゴシック" charset="0"/>
                <a:cs typeface="ＭＳ Ｐゴシック" charset="0"/>
              </a:defRPr>
            </a:lvl7pPr>
            <a:lvl8pPr marL="3200400" algn="l" defTabSz="457200" rtl="0" eaLnBrk="1" latinLnBrk="0" hangingPunct="1">
              <a:defRPr sz="2400" kern="1200">
                <a:solidFill>
                  <a:schemeClr val="tx1"/>
                </a:solidFill>
                <a:latin typeface="Copperplate" charset="0"/>
                <a:ea typeface="ＭＳ Ｐゴシック" charset="0"/>
                <a:cs typeface="ＭＳ Ｐゴシック" charset="0"/>
              </a:defRPr>
            </a:lvl8pPr>
            <a:lvl9pPr marL="3657600" algn="l" defTabSz="457200" rtl="0" eaLnBrk="1" latinLnBrk="0" hangingPunct="1">
              <a:defRPr sz="2400" kern="1200">
                <a:solidFill>
                  <a:schemeClr val="tx1"/>
                </a:solidFill>
                <a:latin typeface="Copperplate" charset="0"/>
                <a:ea typeface="ＭＳ Ｐゴシック" charset="0"/>
                <a:cs typeface="ＭＳ Ｐゴシック" charset="0"/>
              </a:defRPr>
            </a:lvl9pPr>
          </a:lstStyle>
          <a:p>
            <a:pPr>
              <a:defRPr/>
            </a:pPr>
            <a:r>
              <a:rPr lang="nl-NL" dirty="0"/>
              <a:t>Credit: ATMOS 502, UUC</a:t>
            </a:r>
            <a:endParaRPr lang="en-US" dirty="0"/>
          </a:p>
        </p:txBody>
      </p:sp>
    </p:spTree>
    <p:extLst>
      <p:ext uri="{BB962C8B-B14F-4D97-AF65-F5344CB8AC3E}">
        <p14:creationId xmlns:p14="http://schemas.microsoft.com/office/powerpoint/2010/main" val="412798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2988"/>
                                        </p:tgtEl>
                                        <p:attrNameLst>
                                          <p:attrName>style.visibility</p:attrName>
                                        </p:attrNameLst>
                                      </p:cBhvr>
                                      <p:to>
                                        <p:strVal val="visible"/>
                                      </p:to>
                                    </p:set>
                                    <p:animEffect transition="in" filter="wipe(left)">
                                      <p:cBhvr>
                                        <p:cTn id="7" dur="1000"/>
                                        <p:tgtEl>
                                          <p:spTgt spid="38298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82987"/>
                                        </p:tgtEl>
                                        <p:attrNameLst>
                                          <p:attrName>style.visibility</p:attrName>
                                        </p:attrNameLst>
                                      </p:cBhvr>
                                      <p:to>
                                        <p:strVal val="visible"/>
                                      </p:to>
                                    </p:set>
                                    <p:animEffect transition="in" filter="wipe(left)">
                                      <p:cBhvr>
                                        <p:cTn id="11" dur="1000"/>
                                        <p:tgtEl>
                                          <p:spTgt spid="382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7" grpId="0" animBg="1"/>
      <p:bldP spid="38298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D7CC-CF1E-5242-A906-C89FA338B89A}"/>
              </a:ext>
            </a:extLst>
          </p:cNvPr>
          <p:cNvSpPr>
            <a:spLocks noGrp="1"/>
          </p:cNvSpPr>
          <p:nvPr>
            <p:ph type="title"/>
          </p:nvPr>
        </p:nvSpPr>
        <p:spPr>
          <a:xfrm>
            <a:off x="301752" y="306324"/>
            <a:ext cx="8534400" cy="758952"/>
          </a:xfrm>
        </p:spPr>
        <p:txBody>
          <a:bodyPr>
            <a:normAutofit fontScale="90000"/>
          </a:bodyPr>
          <a:lstStyle/>
          <a:p>
            <a:r>
              <a:rPr lang="en-US" dirty="0">
                <a:latin typeface="Copperplate" panose="02000504000000020004" pitchFamily="2" charset="77"/>
              </a:rPr>
              <a:t>Piecewise Parabolic Method (PPM)</a:t>
            </a:r>
            <a:br>
              <a:rPr lang="en-US" dirty="0">
                <a:latin typeface="Copperplate" panose="02000504000000020004" pitchFamily="2" charset="77"/>
              </a:rPr>
            </a:br>
            <a:r>
              <a:rPr lang="en-US" dirty="0">
                <a:solidFill>
                  <a:schemeClr val="tx1"/>
                </a:solidFill>
                <a:latin typeface="Copperplate" panose="02000504000000020004" pitchFamily="2" charset="77"/>
              </a:rPr>
              <a:t>Adopted in CESM</a:t>
            </a:r>
          </a:p>
        </p:txBody>
      </p:sp>
      <p:sp>
        <p:nvSpPr>
          <p:cNvPr id="3" name="Date Placeholder 2">
            <a:extLst>
              <a:ext uri="{FF2B5EF4-FFF2-40B4-BE49-F238E27FC236}">
                <a16:creationId xmlns:a16="http://schemas.microsoft.com/office/drawing/2014/main" id="{D34AF6FF-B71D-0241-9759-16229E818525}"/>
              </a:ext>
            </a:extLst>
          </p:cNvPr>
          <p:cNvSpPr>
            <a:spLocks noGrp="1"/>
          </p:cNvSpPr>
          <p:nvPr>
            <p:ph type="dt" sz="half" idx="10"/>
          </p:nvPr>
        </p:nvSpPr>
        <p:spPr/>
        <p:txBody>
          <a:bodyPr/>
          <a:lstStyle/>
          <a:p>
            <a:pPr>
              <a:defRPr/>
            </a:pPr>
            <a:r>
              <a:rPr lang="en-US"/>
              <a:t>11/05/20</a:t>
            </a:r>
          </a:p>
        </p:txBody>
      </p:sp>
      <p:sp>
        <p:nvSpPr>
          <p:cNvPr id="4" name="Footer Placeholder 3">
            <a:extLst>
              <a:ext uri="{FF2B5EF4-FFF2-40B4-BE49-F238E27FC236}">
                <a16:creationId xmlns:a16="http://schemas.microsoft.com/office/drawing/2014/main" id="{D0F58205-36A2-0145-8FB3-FF762BDA7FF7}"/>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2ED12EA2-30E7-7F44-B0D6-A82C8F3B3CB1}"/>
              </a:ext>
            </a:extLst>
          </p:cNvPr>
          <p:cNvSpPr>
            <a:spLocks noGrp="1"/>
          </p:cNvSpPr>
          <p:nvPr>
            <p:ph type="sldNum" sz="quarter" idx="12"/>
          </p:nvPr>
        </p:nvSpPr>
        <p:spPr/>
        <p:txBody>
          <a:bodyPr/>
          <a:lstStyle/>
          <a:p>
            <a:fld id="{5E378D8F-2A5C-CC45-8663-26734EBCA227}" type="slidenum">
              <a:rPr lang="en-US" smtClean="0"/>
              <a:pPr/>
              <a:t>37</a:t>
            </a:fld>
            <a:endParaRPr lang="en-US"/>
          </a:p>
        </p:txBody>
      </p:sp>
      <p:pic>
        <p:nvPicPr>
          <p:cNvPr id="13" name="Picture 12">
            <a:extLst>
              <a:ext uri="{FF2B5EF4-FFF2-40B4-BE49-F238E27FC236}">
                <a16:creationId xmlns:a16="http://schemas.microsoft.com/office/drawing/2014/main" id="{3FD2EF04-3EA3-4A4E-82F6-54CEBEA43292}"/>
              </a:ext>
            </a:extLst>
          </p:cNvPr>
          <p:cNvPicPr>
            <a:picLocks noChangeAspect="1"/>
          </p:cNvPicPr>
          <p:nvPr/>
        </p:nvPicPr>
        <p:blipFill>
          <a:blip r:embed="rId2"/>
          <a:stretch>
            <a:fillRect/>
          </a:stretch>
        </p:blipFill>
        <p:spPr>
          <a:xfrm>
            <a:off x="966952" y="1534121"/>
            <a:ext cx="7620000" cy="3278120"/>
          </a:xfrm>
          <a:prstGeom prst="rect">
            <a:avLst/>
          </a:prstGeom>
        </p:spPr>
      </p:pic>
      <p:sp>
        <p:nvSpPr>
          <p:cNvPr id="14" name="TextBox 13">
            <a:extLst>
              <a:ext uri="{FF2B5EF4-FFF2-40B4-BE49-F238E27FC236}">
                <a16:creationId xmlns:a16="http://schemas.microsoft.com/office/drawing/2014/main" id="{90666EBC-68E9-1643-8FE7-18D8A062B647}"/>
              </a:ext>
            </a:extLst>
          </p:cNvPr>
          <p:cNvSpPr txBox="1"/>
          <p:nvPr/>
        </p:nvSpPr>
        <p:spPr>
          <a:xfrm>
            <a:off x="5257800" y="1601737"/>
            <a:ext cx="3139545" cy="369332"/>
          </a:xfrm>
          <a:prstGeom prst="rect">
            <a:avLst/>
          </a:prstGeom>
          <a:noFill/>
        </p:spPr>
        <p:txBody>
          <a:bodyPr wrap="square" rtlCol="0">
            <a:spAutoFit/>
          </a:bodyPr>
          <a:lstStyle/>
          <a:p>
            <a:r>
              <a:rPr lang="en-US" sz="1800" dirty="0">
                <a:latin typeface="+mn-lt"/>
              </a:rPr>
              <a:t>Colella and Woodward, 1984</a:t>
            </a:r>
          </a:p>
        </p:txBody>
      </p:sp>
      <p:sp>
        <p:nvSpPr>
          <p:cNvPr id="15" name="Rectangle 3">
            <a:extLst>
              <a:ext uri="{FF2B5EF4-FFF2-40B4-BE49-F238E27FC236}">
                <a16:creationId xmlns:a16="http://schemas.microsoft.com/office/drawing/2014/main" id="{48D3ACF2-F6BB-1048-9CD3-BA2A64A5A5A3}"/>
              </a:ext>
            </a:extLst>
          </p:cNvPr>
          <p:cNvSpPr>
            <a:spLocks noGrp="1" noChangeArrowheads="1"/>
          </p:cNvSpPr>
          <p:nvPr>
            <p:ph sz="half" idx="1"/>
          </p:nvPr>
        </p:nvSpPr>
        <p:spPr>
          <a:xfrm>
            <a:off x="239794" y="5049985"/>
            <a:ext cx="8738248" cy="1359959"/>
          </a:xfrm>
        </p:spPr>
        <p:txBody>
          <a:bodyPr>
            <a:noAutofit/>
          </a:bodyPr>
          <a:lstStyle/>
          <a:p>
            <a:pPr>
              <a:lnSpc>
                <a:spcPct val="90000"/>
              </a:lnSpc>
            </a:pPr>
            <a:r>
              <a:rPr lang="en-US" sz="2100" i="1" dirty="0">
                <a:solidFill>
                  <a:srgbClr val="0E7B04"/>
                </a:solidFill>
              </a:rPr>
              <a:t>PPM (second-order polynomial within the volume. </a:t>
            </a:r>
          </a:p>
          <a:p>
            <a:r>
              <a:rPr lang="en-US" sz="2100" dirty="0"/>
              <a:t>Mass conserving, monotonicity preserving, and high-order accuracy </a:t>
            </a:r>
          </a:p>
          <a:p>
            <a:r>
              <a:rPr lang="en-US" sz="2100" i="1" dirty="0">
                <a:solidFill>
                  <a:srgbClr val="0E7B04"/>
                </a:solidFill>
              </a:rPr>
              <a:t>Good balance between computational efficiency and accuracy. </a:t>
            </a:r>
          </a:p>
          <a:p>
            <a:pPr marL="0" indent="0">
              <a:buNone/>
            </a:pPr>
            <a:endParaRPr lang="en-US" sz="2100" dirty="0"/>
          </a:p>
          <a:p>
            <a:pPr>
              <a:lnSpc>
                <a:spcPct val="90000"/>
              </a:lnSpc>
            </a:pPr>
            <a:endParaRPr lang="en-US" sz="2100" i="1" dirty="0">
              <a:solidFill>
                <a:srgbClr val="0E7B04"/>
              </a:solidFill>
            </a:endParaRPr>
          </a:p>
        </p:txBody>
      </p:sp>
    </p:spTree>
    <p:extLst>
      <p:ext uri="{BB962C8B-B14F-4D97-AF65-F5344CB8AC3E}">
        <p14:creationId xmlns:p14="http://schemas.microsoft.com/office/powerpoint/2010/main" val="1284044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3AB0E746-FAB5-7040-9468-A29E2D884089}"/>
              </a:ext>
            </a:extLst>
          </p:cNvPr>
          <p:cNvSpPr>
            <a:spLocks noGrp="1"/>
          </p:cNvSpPr>
          <p:nvPr>
            <p:ph type="title"/>
          </p:nvPr>
        </p:nvSpPr>
        <p:spPr>
          <a:xfrm>
            <a:off x="1398588" y="111125"/>
            <a:ext cx="7994650" cy="409575"/>
          </a:xfrm>
        </p:spPr>
        <p:txBody>
          <a:bodyPr rtlCol="0">
            <a:noAutofit/>
          </a:bodyPr>
          <a:lstStyle/>
          <a:p>
            <a:pPr eaLnBrk="1" fontAlgn="auto" hangingPunct="1">
              <a:spcAft>
                <a:spcPts val="0"/>
              </a:spcAft>
              <a:defRPr/>
            </a:pPr>
            <a:r>
              <a:rPr lang="en-US" altLang="zh-CN" sz="3000" b="1" dirty="0">
                <a:solidFill>
                  <a:srgbClr val="0000FF"/>
                </a:solidFill>
                <a:latin typeface="Cooper Black"/>
                <a:ea typeface="+mj-ea"/>
                <a:cs typeface="Cooper Black"/>
              </a:rPr>
              <a:t>Earth (Terrestrial) Weather</a:t>
            </a:r>
            <a:endParaRPr lang="en-US" sz="3000" b="1" dirty="0">
              <a:ea typeface="+mj-ea"/>
              <a:cs typeface="+mj-cs"/>
            </a:endParaRPr>
          </a:p>
        </p:txBody>
      </p:sp>
      <p:sp>
        <p:nvSpPr>
          <p:cNvPr id="47106" name="Slide Number Placeholder 1">
            <a:extLst>
              <a:ext uri="{FF2B5EF4-FFF2-40B4-BE49-F238E27FC236}">
                <a16:creationId xmlns:a16="http://schemas.microsoft.com/office/drawing/2014/main" id="{E438D454-A209-9141-91BE-DD7D745D94D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B08408BD-4719-A34B-B038-1C8C7F701C41}" type="slidenum">
              <a:rPr lang="en-US" altLang="en-US" sz="1200" smtClean="0">
                <a:solidFill>
                  <a:srgbClr val="898989"/>
                </a:solidFill>
                <a:latin typeface="Candara" panose="020E0502030303020204" pitchFamily="34" charset="0"/>
              </a:rPr>
              <a:pPr>
                <a:spcBef>
                  <a:spcPct val="0"/>
                </a:spcBef>
                <a:buFontTx/>
                <a:buNone/>
              </a:pPr>
              <a:t>38</a:t>
            </a:fld>
            <a:endParaRPr lang="en-US" altLang="en-US" sz="1200">
              <a:solidFill>
                <a:srgbClr val="898989"/>
              </a:solidFill>
              <a:latin typeface="Candara" panose="020E0502030303020204" pitchFamily="34" charset="0"/>
            </a:endParaRPr>
          </a:p>
        </p:txBody>
      </p:sp>
      <p:sp>
        <p:nvSpPr>
          <p:cNvPr id="47107" name="TextBox 4">
            <a:extLst>
              <a:ext uri="{FF2B5EF4-FFF2-40B4-BE49-F238E27FC236}">
                <a16:creationId xmlns:a16="http://schemas.microsoft.com/office/drawing/2014/main" id="{48134CD3-396B-A040-BD13-7C435C4A122C}"/>
              </a:ext>
            </a:extLst>
          </p:cNvPr>
          <p:cNvSpPr txBox="1">
            <a:spLocks noChangeArrowheads="1"/>
          </p:cNvSpPr>
          <p:nvPr/>
        </p:nvSpPr>
        <p:spPr bwMode="auto">
          <a:xfrm>
            <a:off x="6102350" y="6337300"/>
            <a:ext cx="3760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000">
                <a:latin typeface="Candara" panose="020E0502030303020204" pitchFamily="34" charset="0"/>
              </a:rPr>
              <a:t>Liu et al., GRL, 2015</a:t>
            </a:r>
          </a:p>
        </p:txBody>
      </p:sp>
      <p:sp>
        <p:nvSpPr>
          <p:cNvPr id="47108" name="TextBox 2">
            <a:extLst>
              <a:ext uri="{FF2B5EF4-FFF2-40B4-BE49-F238E27FC236}">
                <a16:creationId xmlns:a16="http://schemas.microsoft.com/office/drawing/2014/main" id="{66635449-7276-B040-B12C-982803A98455}"/>
              </a:ext>
            </a:extLst>
          </p:cNvPr>
          <p:cNvSpPr txBox="1">
            <a:spLocks noChangeArrowheads="1"/>
          </p:cNvSpPr>
          <p:nvPr/>
        </p:nvSpPr>
        <p:spPr bwMode="auto">
          <a:xfrm>
            <a:off x="80963" y="577850"/>
            <a:ext cx="93122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 typeface="Wingdings" pitchFamily="2" charset="2"/>
              <a:buChar char="Ø"/>
            </a:pPr>
            <a:r>
              <a:rPr lang="en-US" altLang="zh-CN" sz="2600" b="1"/>
              <a:t>A Compset of CESM (Community Earth System Model)</a:t>
            </a:r>
          </a:p>
          <a:p>
            <a:pPr eaLnBrk="1" hangingPunct="1">
              <a:spcBef>
                <a:spcPct val="0"/>
              </a:spcBef>
              <a:buFont typeface="Wingdings" pitchFamily="2" charset="2"/>
              <a:buChar char="Ø"/>
            </a:pPr>
            <a:r>
              <a:rPr lang="en-US" altLang="zh-CN" sz="2600" b="1"/>
              <a:t>Currently Running at Palmetto, Clemson</a:t>
            </a:r>
            <a:endParaRPr lang="en-US" altLang="en-US" sz="2600">
              <a:latin typeface="Candara" panose="020E0502030303020204" pitchFamily="34" charset="0"/>
            </a:endParaRPr>
          </a:p>
        </p:txBody>
      </p:sp>
      <p:sp>
        <p:nvSpPr>
          <p:cNvPr id="47109" name="Line 3">
            <a:extLst>
              <a:ext uri="{FF2B5EF4-FFF2-40B4-BE49-F238E27FC236}">
                <a16:creationId xmlns:a16="http://schemas.microsoft.com/office/drawing/2014/main" id="{D41744BD-8BC9-F54A-99B0-87D7FA04B0BA}"/>
              </a:ext>
            </a:extLst>
          </p:cNvPr>
          <p:cNvSpPr>
            <a:spLocks noChangeShapeType="1"/>
          </p:cNvSpPr>
          <p:nvPr/>
        </p:nvSpPr>
        <p:spPr bwMode="auto">
          <a:xfrm>
            <a:off x="266700" y="590550"/>
            <a:ext cx="8534400" cy="0"/>
          </a:xfrm>
          <a:prstGeom prst="line">
            <a:avLst/>
          </a:prstGeom>
          <a:noFill/>
          <a:ln w="38100">
            <a:solidFill>
              <a:srgbClr val="03FF4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5" name="Online Media 4" descr="Watch invisible waves rumble through the atmosphere - NCAR high-resolution computer modeling.mp4">
            <a:hlinkClick r:id="" action="ppaction://media"/>
            <a:extLst>
              <a:ext uri="{FF2B5EF4-FFF2-40B4-BE49-F238E27FC236}">
                <a16:creationId xmlns:a16="http://schemas.microsoft.com/office/drawing/2014/main" id="{8B7A6D40-F123-5443-B31C-301102EF8C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9106" y="1470025"/>
            <a:ext cx="8381994" cy="4714871"/>
          </a:xfrm>
          <a:prstGeom prst="rect">
            <a:avLst/>
          </a:prstGeom>
        </p:spPr>
      </p:pic>
    </p:spTree>
    <p:extLst>
      <p:ext uri="{BB962C8B-B14F-4D97-AF65-F5344CB8AC3E}">
        <p14:creationId xmlns:p14="http://schemas.microsoft.com/office/powerpoint/2010/main" val="370427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7FAD-CAE5-7B43-9A42-5D82B986188F}"/>
              </a:ext>
            </a:extLst>
          </p:cNvPr>
          <p:cNvSpPr>
            <a:spLocks noGrp="1"/>
          </p:cNvSpPr>
          <p:nvPr>
            <p:ph type="title"/>
          </p:nvPr>
        </p:nvSpPr>
        <p:spPr/>
        <p:txBody>
          <a:bodyPr/>
          <a:lstStyle/>
          <a:p>
            <a:r>
              <a:rPr lang="en-US" dirty="0"/>
              <a:t>Project Proposal</a:t>
            </a:r>
          </a:p>
        </p:txBody>
      </p:sp>
      <p:sp>
        <p:nvSpPr>
          <p:cNvPr id="3" name="Date Placeholder 2">
            <a:extLst>
              <a:ext uri="{FF2B5EF4-FFF2-40B4-BE49-F238E27FC236}">
                <a16:creationId xmlns:a16="http://schemas.microsoft.com/office/drawing/2014/main" id="{27DAFBC7-2C8C-A041-ACBB-EE15E779746B}"/>
              </a:ext>
            </a:extLst>
          </p:cNvPr>
          <p:cNvSpPr>
            <a:spLocks noGrp="1"/>
          </p:cNvSpPr>
          <p:nvPr>
            <p:ph type="dt" sz="half" idx="10"/>
          </p:nvPr>
        </p:nvSpPr>
        <p:spPr/>
        <p:txBody>
          <a:bodyPr/>
          <a:lstStyle/>
          <a:p>
            <a:pPr>
              <a:defRPr/>
            </a:pPr>
            <a:r>
              <a:rPr lang="en-US"/>
              <a:t>11/05/20</a:t>
            </a:r>
          </a:p>
        </p:txBody>
      </p:sp>
      <p:sp>
        <p:nvSpPr>
          <p:cNvPr id="4" name="Footer Placeholder 3">
            <a:extLst>
              <a:ext uri="{FF2B5EF4-FFF2-40B4-BE49-F238E27FC236}">
                <a16:creationId xmlns:a16="http://schemas.microsoft.com/office/drawing/2014/main" id="{8C9375B6-EDCE-2A45-90F6-948E16EEAF4E}"/>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33C32B55-D4B9-AE4A-8F7B-F4D98BDD8FAE}"/>
              </a:ext>
            </a:extLst>
          </p:cNvPr>
          <p:cNvSpPr>
            <a:spLocks noGrp="1"/>
          </p:cNvSpPr>
          <p:nvPr>
            <p:ph type="sldNum" sz="quarter" idx="12"/>
          </p:nvPr>
        </p:nvSpPr>
        <p:spPr/>
        <p:txBody>
          <a:bodyPr/>
          <a:lstStyle/>
          <a:p>
            <a:fld id="{997FBC1A-D1AB-074B-97D1-26C74082226E}" type="slidenum">
              <a:rPr lang="en-US" smtClean="0"/>
              <a:pPr/>
              <a:t>39</a:t>
            </a:fld>
            <a:endParaRPr lang="en-US"/>
          </a:p>
        </p:txBody>
      </p:sp>
      <p:sp>
        <p:nvSpPr>
          <p:cNvPr id="6" name="Content Placeholder 5">
            <a:extLst>
              <a:ext uri="{FF2B5EF4-FFF2-40B4-BE49-F238E27FC236}">
                <a16:creationId xmlns:a16="http://schemas.microsoft.com/office/drawing/2014/main" id="{0A2CB6AE-4396-A443-99D9-05DB060A6280}"/>
              </a:ext>
            </a:extLst>
          </p:cNvPr>
          <p:cNvSpPr>
            <a:spLocks noGrp="1"/>
          </p:cNvSpPr>
          <p:nvPr>
            <p:ph sz="quarter" idx="1"/>
          </p:nvPr>
        </p:nvSpPr>
        <p:spPr/>
        <p:txBody>
          <a:bodyPr/>
          <a:lstStyle/>
          <a:p>
            <a:r>
              <a:rPr lang="en-US" dirty="0"/>
              <a:t>Background, problem, how (roughly)?</a:t>
            </a:r>
          </a:p>
          <a:p>
            <a:pPr marL="0" indent="0">
              <a:buNone/>
            </a:pPr>
            <a:endParaRPr lang="en-US" dirty="0"/>
          </a:p>
          <a:p>
            <a:r>
              <a:rPr lang="en-US" dirty="0"/>
              <a:t>Thursday:</a:t>
            </a:r>
          </a:p>
          <a:p>
            <a:pPr marL="0" indent="0">
              <a:buNone/>
            </a:pPr>
            <a:r>
              <a:rPr lang="en-US" dirty="0"/>
              <a:t>	</a:t>
            </a:r>
            <a:r>
              <a:rPr lang="en-US" dirty="0" err="1"/>
              <a:t>Tedi</a:t>
            </a:r>
            <a:r>
              <a:rPr lang="en-US" dirty="0"/>
              <a:t>, </a:t>
            </a:r>
            <a:r>
              <a:rPr lang="en-US" dirty="0" err="1"/>
              <a:t>Haonan</a:t>
            </a:r>
            <a:r>
              <a:rPr lang="en-US" dirty="0"/>
              <a:t>, </a:t>
            </a:r>
            <a:r>
              <a:rPr lang="en-US" dirty="0" err="1"/>
              <a:t>Jintai</a:t>
            </a:r>
            <a:r>
              <a:rPr lang="en-US" dirty="0"/>
              <a:t>, </a:t>
            </a:r>
            <a:r>
              <a:rPr lang="en-US" dirty="0" err="1"/>
              <a:t>Weijia</a:t>
            </a:r>
            <a:endParaRPr lang="en-US" dirty="0"/>
          </a:p>
          <a:p>
            <a:endParaRPr lang="en-US" dirty="0"/>
          </a:p>
          <a:p>
            <a:endParaRPr lang="en-US" dirty="0"/>
          </a:p>
          <a:p>
            <a:r>
              <a:rPr lang="en-US" dirty="0"/>
              <a:t>Next Tuesday:</a:t>
            </a:r>
          </a:p>
          <a:p>
            <a:pPr marL="0" indent="0">
              <a:buNone/>
            </a:pPr>
            <a:r>
              <a:rPr lang="en-US" dirty="0"/>
              <a:t>	</a:t>
            </a:r>
            <a:r>
              <a:rPr lang="en-US" dirty="0" err="1"/>
              <a:t>Komal</a:t>
            </a:r>
            <a:r>
              <a:rPr lang="en-US" dirty="0"/>
              <a:t>, Andrew, Alex, </a:t>
            </a:r>
            <a:r>
              <a:rPr lang="en-US" dirty="0" err="1"/>
              <a:t>Brynna</a:t>
            </a:r>
            <a:r>
              <a:rPr lang="en-US" dirty="0"/>
              <a:t>, Will</a:t>
            </a:r>
          </a:p>
        </p:txBody>
      </p:sp>
    </p:spTree>
    <p:extLst>
      <p:ext uri="{BB962C8B-B14F-4D97-AF65-F5344CB8AC3E}">
        <p14:creationId xmlns:p14="http://schemas.microsoft.com/office/powerpoint/2010/main" val="3713282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4E87E55-8061-6848-8E08-EDF38C7441CD}"/>
              </a:ext>
            </a:extLst>
          </p:cNvPr>
          <p:cNvSpPr>
            <a:spLocks noGrp="1"/>
          </p:cNvSpPr>
          <p:nvPr>
            <p:ph type="dt" sz="half" idx="10"/>
          </p:nvPr>
        </p:nvSpPr>
        <p:spPr/>
        <p:txBody>
          <a:bodyPr/>
          <a:lstStyle/>
          <a:p>
            <a:pPr>
              <a:defRPr/>
            </a:pPr>
            <a:r>
              <a:rPr lang="en-US"/>
              <a:t>11/05/20</a:t>
            </a:r>
          </a:p>
        </p:txBody>
      </p:sp>
      <p:sp>
        <p:nvSpPr>
          <p:cNvPr id="4" name="Footer Placeholder 3">
            <a:extLst>
              <a:ext uri="{FF2B5EF4-FFF2-40B4-BE49-F238E27FC236}">
                <a16:creationId xmlns:a16="http://schemas.microsoft.com/office/drawing/2014/main" id="{D36CBAA8-30BB-5341-B530-99A59E630A1A}"/>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06543776-5525-E046-9C94-A2DDB830374B}"/>
              </a:ext>
            </a:extLst>
          </p:cNvPr>
          <p:cNvSpPr>
            <a:spLocks noGrp="1"/>
          </p:cNvSpPr>
          <p:nvPr>
            <p:ph type="sldNum" sz="quarter" idx="12"/>
          </p:nvPr>
        </p:nvSpPr>
        <p:spPr/>
        <p:txBody>
          <a:bodyPr/>
          <a:lstStyle/>
          <a:p>
            <a:fld id="{997FBC1A-D1AB-074B-97D1-26C74082226E}" type="slidenum">
              <a:rPr lang="en-US" smtClean="0"/>
              <a:pPr/>
              <a:t>4</a:t>
            </a:fld>
            <a:endParaRPr lang="en-US"/>
          </a:p>
        </p:txBody>
      </p:sp>
      <p:sp>
        <p:nvSpPr>
          <p:cNvPr id="8" name="Title 1">
            <a:extLst>
              <a:ext uri="{FF2B5EF4-FFF2-40B4-BE49-F238E27FC236}">
                <a16:creationId xmlns:a16="http://schemas.microsoft.com/office/drawing/2014/main" id="{96C833D1-E96E-D14D-9C07-6E01723DB394}"/>
              </a:ext>
            </a:extLst>
          </p:cNvPr>
          <p:cNvSpPr txBox="1">
            <a:spLocks/>
          </p:cNvSpPr>
          <p:nvPr/>
        </p:nvSpPr>
        <p:spPr>
          <a:xfrm>
            <a:off x="333925" y="200283"/>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latin typeface="Copperplate" panose="02000504000000020004" pitchFamily="2" charset="77"/>
              </a:rPr>
              <a:t>NRLMSIS</a:t>
            </a:r>
          </a:p>
        </p:txBody>
      </p:sp>
      <p:pic>
        <p:nvPicPr>
          <p:cNvPr id="6" name="Picture 5">
            <a:extLst>
              <a:ext uri="{FF2B5EF4-FFF2-40B4-BE49-F238E27FC236}">
                <a16:creationId xmlns:a16="http://schemas.microsoft.com/office/drawing/2014/main" id="{460B9517-F24E-954B-A127-2B7D6905EADC}"/>
              </a:ext>
            </a:extLst>
          </p:cNvPr>
          <p:cNvPicPr>
            <a:picLocks noChangeAspect="1"/>
          </p:cNvPicPr>
          <p:nvPr/>
        </p:nvPicPr>
        <p:blipFill>
          <a:blip r:embed="rId2"/>
          <a:stretch>
            <a:fillRect/>
          </a:stretch>
        </p:blipFill>
        <p:spPr>
          <a:xfrm>
            <a:off x="313541" y="2379965"/>
            <a:ext cx="8522611" cy="1887235"/>
          </a:xfrm>
          <a:prstGeom prst="rect">
            <a:avLst/>
          </a:prstGeom>
        </p:spPr>
      </p:pic>
      <p:sp>
        <p:nvSpPr>
          <p:cNvPr id="10" name="TextBox 9">
            <a:extLst>
              <a:ext uri="{FF2B5EF4-FFF2-40B4-BE49-F238E27FC236}">
                <a16:creationId xmlns:a16="http://schemas.microsoft.com/office/drawing/2014/main" id="{6F891867-FD5F-8047-B21B-8FB7449085D1}"/>
              </a:ext>
            </a:extLst>
          </p:cNvPr>
          <p:cNvSpPr txBox="1"/>
          <p:nvPr/>
        </p:nvSpPr>
        <p:spPr>
          <a:xfrm>
            <a:off x="480737" y="4396972"/>
            <a:ext cx="8182525" cy="1938992"/>
          </a:xfrm>
          <a:prstGeom prst="rect">
            <a:avLst/>
          </a:prstGeom>
          <a:noFill/>
        </p:spPr>
        <p:txBody>
          <a:bodyPr wrap="square" rtlCol="0">
            <a:spAutoFit/>
          </a:bodyPr>
          <a:lstStyle/>
          <a:p>
            <a:r>
              <a:rPr lang="en-US" sz="2000" dirty="0">
                <a:latin typeface="+mn-lt"/>
              </a:rPr>
              <a:t>NRLMSIS 2.0 is an empirical atmospheric model that extends from the ground to the exobase and describes the </a:t>
            </a:r>
            <a:r>
              <a:rPr lang="en-US" sz="2000" b="1" dirty="0">
                <a:solidFill>
                  <a:srgbClr val="C00000"/>
                </a:solidFill>
                <a:latin typeface="+mn-lt"/>
              </a:rPr>
              <a:t>average observed behavior </a:t>
            </a:r>
            <a:r>
              <a:rPr lang="en-US" sz="2000" dirty="0">
                <a:latin typeface="+mn-lt"/>
              </a:rPr>
              <a:t>of temperature, 8 species densities, and mass density via a parametric analytic formulation. The model inputs are location, day of year, time of day, solar activity, and geomagnetic activity. </a:t>
            </a:r>
          </a:p>
          <a:p>
            <a:endParaRPr lang="en-US" sz="2000" dirty="0">
              <a:latin typeface="+mn-lt"/>
            </a:endParaRPr>
          </a:p>
        </p:txBody>
      </p:sp>
      <p:sp>
        <p:nvSpPr>
          <p:cNvPr id="13" name="TextBox 12">
            <a:extLst>
              <a:ext uri="{FF2B5EF4-FFF2-40B4-BE49-F238E27FC236}">
                <a16:creationId xmlns:a16="http://schemas.microsoft.com/office/drawing/2014/main" id="{077E8387-A7F7-1642-A9A1-D79837EDC5C2}"/>
              </a:ext>
            </a:extLst>
          </p:cNvPr>
          <p:cNvSpPr txBox="1"/>
          <p:nvPr/>
        </p:nvSpPr>
        <p:spPr>
          <a:xfrm>
            <a:off x="304800" y="1467697"/>
            <a:ext cx="8563525" cy="1200329"/>
          </a:xfrm>
          <a:prstGeom prst="rect">
            <a:avLst/>
          </a:prstGeom>
          <a:noFill/>
        </p:spPr>
        <p:txBody>
          <a:bodyPr wrap="square" rtlCol="0">
            <a:spAutoFit/>
          </a:bodyPr>
          <a:lstStyle/>
          <a:p>
            <a:pPr algn="ctr"/>
            <a:r>
              <a:rPr lang="en-US" dirty="0">
                <a:solidFill>
                  <a:srgbClr val="0070C0"/>
                </a:solidFill>
                <a:latin typeface="Copperplate" panose="02000504000000020004" pitchFamily="2" charset="77"/>
              </a:rPr>
              <a:t>Naval Research Lab Mass Spectrometer Incoherent Scatter Model</a:t>
            </a:r>
          </a:p>
          <a:p>
            <a:pPr algn="ctr"/>
            <a:endParaRPr lang="en-US" dirty="0">
              <a:solidFill>
                <a:srgbClr val="0070C0"/>
              </a:solidFill>
            </a:endParaRPr>
          </a:p>
        </p:txBody>
      </p:sp>
    </p:spTree>
    <p:extLst>
      <p:ext uri="{BB962C8B-B14F-4D97-AF65-F5344CB8AC3E}">
        <p14:creationId xmlns:p14="http://schemas.microsoft.com/office/powerpoint/2010/main" val="10011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51A2294-7F57-7A40-BE93-D9640673EBAB}"/>
              </a:ext>
            </a:extLst>
          </p:cNvPr>
          <p:cNvSpPr>
            <a:spLocks noGrp="1"/>
          </p:cNvSpPr>
          <p:nvPr>
            <p:ph type="dt" sz="half" idx="10"/>
          </p:nvPr>
        </p:nvSpPr>
        <p:spPr/>
        <p:txBody>
          <a:bodyPr/>
          <a:lstStyle/>
          <a:p>
            <a:pPr>
              <a:defRPr/>
            </a:pPr>
            <a:r>
              <a:rPr lang="en-US"/>
              <a:t>11/05/20</a:t>
            </a:r>
          </a:p>
        </p:txBody>
      </p:sp>
      <p:sp>
        <p:nvSpPr>
          <p:cNvPr id="4" name="Footer Placeholder 3">
            <a:extLst>
              <a:ext uri="{FF2B5EF4-FFF2-40B4-BE49-F238E27FC236}">
                <a16:creationId xmlns:a16="http://schemas.microsoft.com/office/drawing/2014/main" id="{80AF5CCA-B69F-4940-BEDB-F0368EA480C3}"/>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BDF7F711-B65B-0D47-8FB1-60EFB57EC53F}"/>
              </a:ext>
            </a:extLst>
          </p:cNvPr>
          <p:cNvSpPr>
            <a:spLocks noGrp="1"/>
          </p:cNvSpPr>
          <p:nvPr>
            <p:ph type="sldNum" sz="quarter" idx="12"/>
          </p:nvPr>
        </p:nvSpPr>
        <p:spPr/>
        <p:txBody>
          <a:bodyPr/>
          <a:lstStyle/>
          <a:p>
            <a:fld id="{997FBC1A-D1AB-074B-97D1-26C74082226E}" type="slidenum">
              <a:rPr lang="en-US" smtClean="0"/>
              <a:pPr/>
              <a:t>5</a:t>
            </a:fld>
            <a:endParaRPr lang="en-US"/>
          </a:p>
        </p:txBody>
      </p:sp>
      <p:sp>
        <p:nvSpPr>
          <p:cNvPr id="7" name="Title 1">
            <a:extLst>
              <a:ext uri="{FF2B5EF4-FFF2-40B4-BE49-F238E27FC236}">
                <a16:creationId xmlns:a16="http://schemas.microsoft.com/office/drawing/2014/main" id="{64F2ED51-A12A-4340-AABB-4E6E33D03258}"/>
              </a:ext>
            </a:extLst>
          </p:cNvPr>
          <p:cNvSpPr txBox="1">
            <a:spLocks/>
          </p:cNvSpPr>
          <p:nvPr/>
        </p:nvSpPr>
        <p:spPr>
          <a:xfrm>
            <a:off x="333925" y="200283"/>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fontAlgn="auto">
              <a:spcAft>
                <a:spcPts val="0"/>
              </a:spcAft>
            </a:pPr>
            <a:r>
              <a:rPr lang="en-US" dirty="0">
                <a:latin typeface="Copperplate" panose="02000504000000020004" pitchFamily="2" charset="77"/>
              </a:rPr>
              <a:t>NRLMSIS</a:t>
            </a:r>
          </a:p>
        </p:txBody>
      </p:sp>
      <p:pic>
        <p:nvPicPr>
          <p:cNvPr id="13" name="Picture 12">
            <a:extLst>
              <a:ext uri="{FF2B5EF4-FFF2-40B4-BE49-F238E27FC236}">
                <a16:creationId xmlns:a16="http://schemas.microsoft.com/office/drawing/2014/main" id="{1D93973B-C12F-0D46-B6AD-C065D2469DCA}"/>
              </a:ext>
            </a:extLst>
          </p:cNvPr>
          <p:cNvPicPr>
            <a:picLocks noChangeAspect="1"/>
          </p:cNvPicPr>
          <p:nvPr/>
        </p:nvPicPr>
        <p:blipFill rotWithShape="1">
          <a:blip r:embed="rId2"/>
          <a:srcRect l="10791" r="5429"/>
          <a:stretch/>
        </p:blipFill>
        <p:spPr>
          <a:xfrm>
            <a:off x="127000" y="1900998"/>
            <a:ext cx="4148361" cy="3019666"/>
          </a:xfrm>
          <a:prstGeom prst="rect">
            <a:avLst/>
          </a:prstGeom>
        </p:spPr>
      </p:pic>
      <p:sp>
        <p:nvSpPr>
          <p:cNvPr id="14" name="TextBox 13">
            <a:extLst>
              <a:ext uri="{FF2B5EF4-FFF2-40B4-BE49-F238E27FC236}">
                <a16:creationId xmlns:a16="http://schemas.microsoft.com/office/drawing/2014/main" id="{4C0DEC36-508E-ED49-B0A2-544A86416678}"/>
              </a:ext>
            </a:extLst>
          </p:cNvPr>
          <p:cNvSpPr txBox="1"/>
          <p:nvPr/>
        </p:nvSpPr>
        <p:spPr>
          <a:xfrm>
            <a:off x="304800" y="1447800"/>
            <a:ext cx="8686800" cy="461665"/>
          </a:xfrm>
          <a:prstGeom prst="rect">
            <a:avLst/>
          </a:prstGeom>
          <a:noFill/>
        </p:spPr>
        <p:txBody>
          <a:bodyPr wrap="square" rtlCol="0">
            <a:spAutoFit/>
          </a:bodyPr>
          <a:lstStyle/>
          <a:p>
            <a:r>
              <a:rPr lang="en-US" dirty="0">
                <a:solidFill>
                  <a:srgbClr val="0070C0"/>
                </a:solidFill>
              </a:rPr>
              <a:t>parametric analytic formulation </a:t>
            </a:r>
            <a:r>
              <a:rPr lang="en-US" dirty="0"/>
              <a:t>+ </a:t>
            </a:r>
            <a:r>
              <a:rPr lang="en-US" dirty="0">
                <a:solidFill>
                  <a:srgbClr val="C00000"/>
                </a:solidFill>
              </a:rPr>
              <a:t>Fitting Using Data</a:t>
            </a:r>
          </a:p>
        </p:txBody>
      </p:sp>
      <p:pic>
        <p:nvPicPr>
          <p:cNvPr id="16" name="Picture 15">
            <a:extLst>
              <a:ext uri="{FF2B5EF4-FFF2-40B4-BE49-F238E27FC236}">
                <a16:creationId xmlns:a16="http://schemas.microsoft.com/office/drawing/2014/main" id="{EF35193C-544D-874F-83A1-03E1C58602C5}"/>
              </a:ext>
            </a:extLst>
          </p:cNvPr>
          <p:cNvPicPr>
            <a:picLocks noChangeAspect="1"/>
          </p:cNvPicPr>
          <p:nvPr/>
        </p:nvPicPr>
        <p:blipFill>
          <a:blip r:embed="rId3"/>
          <a:stretch>
            <a:fillRect/>
          </a:stretch>
        </p:blipFill>
        <p:spPr>
          <a:xfrm>
            <a:off x="4370791" y="3200400"/>
            <a:ext cx="4697009" cy="3164128"/>
          </a:xfrm>
          <a:prstGeom prst="rect">
            <a:avLst/>
          </a:prstGeom>
        </p:spPr>
      </p:pic>
    </p:spTree>
    <p:extLst>
      <p:ext uri="{BB962C8B-B14F-4D97-AF65-F5344CB8AC3E}">
        <p14:creationId xmlns:p14="http://schemas.microsoft.com/office/powerpoint/2010/main" val="3180852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B64A-9472-F645-A9EF-500D721F53DF}"/>
              </a:ext>
            </a:extLst>
          </p:cNvPr>
          <p:cNvSpPr>
            <a:spLocks noGrp="1"/>
          </p:cNvSpPr>
          <p:nvPr>
            <p:ph type="title"/>
          </p:nvPr>
        </p:nvSpPr>
        <p:spPr>
          <a:xfrm>
            <a:off x="244299" y="130185"/>
            <a:ext cx="8534400" cy="758952"/>
          </a:xfrm>
        </p:spPr>
        <p:txBody>
          <a:bodyPr>
            <a:normAutofit/>
          </a:bodyPr>
          <a:lstStyle/>
          <a:p>
            <a:r>
              <a:rPr lang="en-US" b="1" dirty="0">
                <a:latin typeface="Copperplate" panose="02000504000000020004" pitchFamily="2" charset="77"/>
              </a:rPr>
              <a:t>Outputs of NRLMSIS</a:t>
            </a:r>
            <a:endParaRPr lang="en-US" b="1" dirty="0"/>
          </a:p>
        </p:txBody>
      </p:sp>
      <p:sp>
        <p:nvSpPr>
          <p:cNvPr id="3" name="Date Placeholder 2">
            <a:extLst>
              <a:ext uri="{FF2B5EF4-FFF2-40B4-BE49-F238E27FC236}">
                <a16:creationId xmlns:a16="http://schemas.microsoft.com/office/drawing/2014/main" id="{380FEB97-DE00-FD4C-81A0-8E833F631011}"/>
              </a:ext>
            </a:extLst>
          </p:cNvPr>
          <p:cNvSpPr>
            <a:spLocks noGrp="1"/>
          </p:cNvSpPr>
          <p:nvPr>
            <p:ph type="dt" sz="half" idx="10"/>
          </p:nvPr>
        </p:nvSpPr>
        <p:spPr/>
        <p:txBody>
          <a:bodyPr/>
          <a:lstStyle/>
          <a:p>
            <a:pPr>
              <a:defRPr/>
            </a:pPr>
            <a:r>
              <a:rPr lang="en-US"/>
              <a:t>11/05/20</a:t>
            </a:r>
          </a:p>
        </p:txBody>
      </p:sp>
      <p:sp>
        <p:nvSpPr>
          <p:cNvPr id="4" name="Footer Placeholder 3">
            <a:extLst>
              <a:ext uri="{FF2B5EF4-FFF2-40B4-BE49-F238E27FC236}">
                <a16:creationId xmlns:a16="http://schemas.microsoft.com/office/drawing/2014/main" id="{523FD0AC-63CD-0140-A1F3-6796F4A6253D}"/>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E7A559E5-CF6D-194A-B769-69F6D3918750}"/>
              </a:ext>
            </a:extLst>
          </p:cNvPr>
          <p:cNvSpPr>
            <a:spLocks noGrp="1"/>
          </p:cNvSpPr>
          <p:nvPr>
            <p:ph type="sldNum" sz="quarter" idx="12"/>
          </p:nvPr>
        </p:nvSpPr>
        <p:spPr/>
        <p:txBody>
          <a:bodyPr/>
          <a:lstStyle/>
          <a:p>
            <a:fld id="{997FBC1A-D1AB-074B-97D1-26C74082226E}" type="slidenum">
              <a:rPr lang="en-US" smtClean="0"/>
              <a:pPr/>
              <a:t>6</a:t>
            </a:fld>
            <a:endParaRPr lang="en-US"/>
          </a:p>
        </p:txBody>
      </p:sp>
      <p:pic>
        <p:nvPicPr>
          <p:cNvPr id="8" name="Picture 7">
            <a:extLst>
              <a:ext uri="{FF2B5EF4-FFF2-40B4-BE49-F238E27FC236}">
                <a16:creationId xmlns:a16="http://schemas.microsoft.com/office/drawing/2014/main" id="{A5698422-53FE-2947-80DE-8E78B0526487}"/>
              </a:ext>
            </a:extLst>
          </p:cNvPr>
          <p:cNvPicPr>
            <a:picLocks noChangeAspect="1"/>
          </p:cNvPicPr>
          <p:nvPr/>
        </p:nvPicPr>
        <p:blipFill>
          <a:blip r:embed="rId2"/>
          <a:stretch>
            <a:fillRect/>
          </a:stretch>
        </p:blipFill>
        <p:spPr>
          <a:xfrm>
            <a:off x="234598" y="2362200"/>
            <a:ext cx="4362145" cy="3581400"/>
          </a:xfrm>
          <a:prstGeom prst="rect">
            <a:avLst/>
          </a:prstGeom>
        </p:spPr>
      </p:pic>
      <p:pic>
        <p:nvPicPr>
          <p:cNvPr id="16" name="Picture 15">
            <a:extLst>
              <a:ext uri="{FF2B5EF4-FFF2-40B4-BE49-F238E27FC236}">
                <a16:creationId xmlns:a16="http://schemas.microsoft.com/office/drawing/2014/main" id="{143B40CC-B479-0745-A354-A2B8D63EB359}"/>
              </a:ext>
            </a:extLst>
          </p:cNvPr>
          <p:cNvPicPr>
            <a:picLocks noChangeAspect="1"/>
          </p:cNvPicPr>
          <p:nvPr/>
        </p:nvPicPr>
        <p:blipFill>
          <a:blip r:embed="rId3"/>
          <a:stretch>
            <a:fillRect/>
          </a:stretch>
        </p:blipFill>
        <p:spPr>
          <a:xfrm>
            <a:off x="4648200" y="2702618"/>
            <a:ext cx="4323154" cy="2707581"/>
          </a:xfrm>
          <a:prstGeom prst="rect">
            <a:avLst/>
          </a:prstGeom>
        </p:spPr>
      </p:pic>
      <p:sp>
        <p:nvSpPr>
          <p:cNvPr id="17" name="TextBox 16">
            <a:extLst>
              <a:ext uri="{FF2B5EF4-FFF2-40B4-BE49-F238E27FC236}">
                <a16:creationId xmlns:a16="http://schemas.microsoft.com/office/drawing/2014/main" id="{0ADA0905-21F8-C042-B39C-D8A4B0D7CB09}"/>
              </a:ext>
            </a:extLst>
          </p:cNvPr>
          <p:cNvSpPr txBox="1"/>
          <p:nvPr/>
        </p:nvSpPr>
        <p:spPr>
          <a:xfrm>
            <a:off x="990600" y="1686349"/>
            <a:ext cx="3124200" cy="457200"/>
          </a:xfrm>
          <a:prstGeom prst="rect">
            <a:avLst/>
          </a:prstGeom>
          <a:noFill/>
        </p:spPr>
        <p:txBody>
          <a:bodyPr wrap="square" rtlCol="0">
            <a:spAutoFit/>
          </a:bodyPr>
          <a:lstStyle/>
          <a:p>
            <a:r>
              <a:rPr lang="en-US" dirty="0">
                <a:solidFill>
                  <a:srgbClr val="C00000"/>
                </a:solidFill>
              </a:rPr>
              <a:t>Density of Species</a:t>
            </a:r>
          </a:p>
        </p:txBody>
      </p:sp>
      <p:sp>
        <p:nvSpPr>
          <p:cNvPr id="18" name="TextBox 17">
            <a:extLst>
              <a:ext uri="{FF2B5EF4-FFF2-40B4-BE49-F238E27FC236}">
                <a16:creationId xmlns:a16="http://schemas.microsoft.com/office/drawing/2014/main" id="{977FD44A-CB8B-714C-A708-DA6DCC4D1C89}"/>
              </a:ext>
            </a:extLst>
          </p:cNvPr>
          <p:cNvSpPr txBox="1"/>
          <p:nvPr/>
        </p:nvSpPr>
        <p:spPr>
          <a:xfrm>
            <a:off x="5247676" y="1627958"/>
            <a:ext cx="3661725" cy="830997"/>
          </a:xfrm>
          <a:prstGeom prst="rect">
            <a:avLst/>
          </a:prstGeom>
          <a:noFill/>
        </p:spPr>
        <p:txBody>
          <a:bodyPr wrap="square" rtlCol="0">
            <a:spAutoFit/>
          </a:bodyPr>
          <a:lstStyle/>
          <a:p>
            <a:r>
              <a:rPr lang="en-US" dirty="0"/>
              <a:t>Density &amp; Temperature</a:t>
            </a:r>
          </a:p>
        </p:txBody>
      </p:sp>
    </p:spTree>
    <p:extLst>
      <p:ext uri="{BB962C8B-B14F-4D97-AF65-F5344CB8AC3E}">
        <p14:creationId xmlns:p14="http://schemas.microsoft.com/office/powerpoint/2010/main" val="4137397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BE1F-3922-A44C-8CEC-850DFF3B2B26}"/>
              </a:ext>
            </a:extLst>
          </p:cNvPr>
          <p:cNvSpPr>
            <a:spLocks noGrp="1"/>
          </p:cNvSpPr>
          <p:nvPr>
            <p:ph type="title"/>
          </p:nvPr>
        </p:nvSpPr>
        <p:spPr/>
        <p:txBody>
          <a:bodyPr>
            <a:normAutofit fontScale="90000"/>
          </a:bodyPr>
          <a:lstStyle/>
          <a:p>
            <a:r>
              <a:rPr lang="en-US" dirty="0">
                <a:latin typeface="Copperplate" panose="02000504000000020004" pitchFamily="2" charset="77"/>
              </a:rPr>
              <a:t>IRI (International Reference Ionosphere)</a:t>
            </a:r>
          </a:p>
        </p:txBody>
      </p:sp>
      <p:sp>
        <p:nvSpPr>
          <p:cNvPr id="3" name="Date Placeholder 2">
            <a:extLst>
              <a:ext uri="{FF2B5EF4-FFF2-40B4-BE49-F238E27FC236}">
                <a16:creationId xmlns:a16="http://schemas.microsoft.com/office/drawing/2014/main" id="{DE8DA5D9-B9EA-7B44-9A37-55EC19083E72}"/>
              </a:ext>
            </a:extLst>
          </p:cNvPr>
          <p:cNvSpPr>
            <a:spLocks noGrp="1"/>
          </p:cNvSpPr>
          <p:nvPr>
            <p:ph type="dt" sz="half" idx="10"/>
          </p:nvPr>
        </p:nvSpPr>
        <p:spPr/>
        <p:txBody>
          <a:bodyPr/>
          <a:lstStyle/>
          <a:p>
            <a:pPr>
              <a:defRPr/>
            </a:pPr>
            <a:r>
              <a:rPr lang="en-US"/>
              <a:t>11/05/20</a:t>
            </a:r>
            <a:endParaRPr lang="en-US" dirty="0"/>
          </a:p>
        </p:txBody>
      </p:sp>
      <p:sp>
        <p:nvSpPr>
          <p:cNvPr id="4" name="Footer Placeholder 3">
            <a:extLst>
              <a:ext uri="{FF2B5EF4-FFF2-40B4-BE49-F238E27FC236}">
                <a16:creationId xmlns:a16="http://schemas.microsoft.com/office/drawing/2014/main" id="{F7561491-7A7F-AD4D-B06B-CAB39869BD7C}"/>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46E99211-ED78-C14C-A57F-4DDD86AFEA62}"/>
              </a:ext>
            </a:extLst>
          </p:cNvPr>
          <p:cNvSpPr>
            <a:spLocks noGrp="1"/>
          </p:cNvSpPr>
          <p:nvPr>
            <p:ph type="sldNum" sz="quarter" idx="12"/>
          </p:nvPr>
        </p:nvSpPr>
        <p:spPr/>
        <p:txBody>
          <a:bodyPr/>
          <a:lstStyle/>
          <a:p>
            <a:fld id="{997FBC1A-D1AB-074B-97D1-26C74082226E}" type="slidenum">
              <a:rPr lang="en-US" smtClean="0"/>
              <a:pPr/>
              <a:t>7</a:t>
            </a:fld>
            <a:endParaRPr lang="en-US"/>
          </a:p>
        </p:txBody>
      </p:sp>
      <p:sp>
        <p:nvSpPr>
          <p:cNvPr id="18" name="Rectangle 17">
            <a:extLst>
              <a:ext uri="{FF2B5EF4-FFF2-40B4-BE49-F238E27FC236}">
                <a16:creationId xmlns:a16="http://schemas.microsoft.com/office/drawing/2014/main" id="{32F7F9F8-7D53-594A-B8F1-A6E9DB004B69}"/>
              </a:ext>
            </a:extLst>
          </p:cNvPr>
          <p:cNvSpPr/>
          <p:nvPr/>
        </p:nvSpPr>
        <p:spPr>
          <a:xfrm>
            <a:off x="301752" y="3226725"/>
            <a:ext cx="8842248" cy="3046988"/>
          </a:xfrm>
          <a:prstGeom prst="rect">
            <a:avLst/>
          </a:prstGeom>
        </p:spPr>
        <p:txBody>
          <a:bodyPr wrap="square">
            <a:spAutoFit/>
          </a:bodyPr>
          <a:lstStyle/>
          <a:p>
            <a:r>
              <a:rPr lang="en-US" b="1" dirty="0">
                <a:solidFill>
                  <a:srgbClr val="000000"/>
                </a:solidFill>
                <a:latin typeface="-webkit-standard"/>
              </a:rPr>
              <a:t>PARAMETERS:</a:t>
            </a:r>
            <a:br>
              <a:rPr lang="en-US" dirty="0">
                <a:solidFill>
                  <a:srgbClr val="000000"/>
                </a:solidFill>
                <a:latin typeface="-webkit-standard"/>
              </a:rPr>
            </a:br>
            <a:r>
              <a:rPr lang="en-US" dirty="0">
                <a:solidFill>
                  <a:srgbClr val="000000"/>
                </a:solidFill>
                <a:latin typeface="-webkit-standard"/>
              </a:rPr>
              <a:t>Ne, </a:t>
            </a:r>
            <a:r>
              <a:rPr lang="en-US" dirty="0" err="1">
                <a:solidFill>
                  <a:srgbClr val="000000"/>
                </a:solidFill>
                <a:latin typeface="-webkit-standard"/>
              </a:rPr>
              <a:t>Te</a:t>
            </a:r>
            <a:r>
              <a:rPr lang="en-US" dirty="0">
                <a:solidFill>
                  <a:srgbClr val="000000"/>
                </a:solidFill>
                <a:latin typeface="-webkit-standard"/>
              </a:rPr>
              <a:t>, </a:t>
            </a:r>
            <a:r>
              <a:rPr lang="en-US" dirty="0" err="1">
                <a:solidFill>
                  <a:srgbClr val="000000"/>
                </a:solidFill>
                <a:latin typeface="-webkit-standard"/>
              </a:rPr>
              <a:t>Ti</a:t>
            </a:r>
            <a:r>
              <a:rPr lang="en-US" dirty="0">
                <a:solidFill>
                  <a:srgbClr val="000000"/>
                </a:solidFill>
                <a:latin typeface="-webkit-standard"/>
              </a:rPr>
              <a:t>, ion composition (O</a:t>
            </a:r>
            <a:r>
              <a:rPr lang="en-US" baseline="30000" dirty="0">
                <a:solidFill>
                  <a:srgbClr val="000000"/>
                </a:solidFill>
                <a:latin typeface="-webkit-standard"/>
              </a:rPr>
              <a:t>+</a:t>
            </a:r>
            <a:r>
              <a:rPr lang="en-US" dirty="0">
                <a:solidFill>
                  <a:srgbClr val="000000"/>
                </a:solidFill>
                <a:latin typeface="-webkit-standard"/>
              </a:rPr>
              <a:t>, H</a:t>
            </a:r>
            <a:r>
              <a:rPr lang="en-US" baseline="30000" dirty="0">
                <a:solidFill>
                  <a:srgbClr val="000000"/>
                </a:solidFill>
                <a:latin typeface="-webkit-standard"/>
              </a:rPr>
              <a:t>+</a:t>
            </a:r>
            <a:r>
              <a:rPr lang="en-US" dirty="0">
                <a:solidFill>
                  <a:srgbClr val="000000"/>
                </a:solidFill>
                <a:latin typeface="-webkit-standard"/>
              </a:rPr>
              <a:t>, He</a:t>
            </a:r>
            <a:r>
              <a:rPr lang="en-US" baseline="30000" dirty="0">
                <a:solidFill>
                  <a:srgbClr val="000000"/>
                </a:solidFill>
                <a:latin typeface="-webkit-standard"/>
              </a:rPr>
              <a:t>+</a:t>
            </a:r>
            <a:r>
              <a:rPr lang="en-US" dirty="0">
                <a:solidFill>
                  <a:srgbClr val="000000"/>
                </a:solidFill>
                <a:latin typeface="-webkit-standard"/>
              </a:rPr>
              <a:t>, N</a:t>
            </a:r>
            <a:r>
              <a:rPr lang="en-US" baseline="30000" dirty="0">
                <a:solidFill>
                  <a:srgbClr val="000000"/>
                </a:solidFill>
                <a:latin typeface="-webkit-standard"/>
              </a:rPr>
              <a:t>+</a:t>
            </a:r>
            <a:r>
              <a:rPr lang="en-US" dirty="0">
                <a:solidFill>
                  <a:srgbClr val="000000"/>
                </a:solidFill>
                <a:latin typeface="-webkit-standard"/>
              </a:rPr>
              <a:t>, NO</a:t>
            </a:r>
            <a:r>
              <a:rPr lang="en-US" baseline="30000" dirty="0">
                <a:solidFill>
                  <a:srgbClr val="000000"/>
                </a:solidFill>
                <a:latin typeface="-webkit-standard"/>
              </a:rPr>
              <a:t>+</a:t>
            </a:r>
            <a:r>
              <a:rPr lang="en-US" dirty="0">
                <a:solidFill>
                  <a:srgbClr val="000000"/>
                </a:solidFill>
                <a:latin typeface="-webkit-standard"/>
              </a:rPr>
              <a:t>, O</a:t>
            </a:r>
            <a:r>
              <a:rPr lang="en-US" baseline="30000" dirty="0">
                <a:solidFill>
                  <a:srgbClr val="000000"/>
                </a:solidFill>
                <a:latin typeface="-webkit-standard"/>
              </a:rPr>
              <a:t>+</a:t>
            </a:r>
            <a:r>
              <a:rPr lang="en-US" baseline="-25000" dirty="0">
                <a:solidFill>
                  <a:srgbClr val="000000"/>
                </a:solidFill>
                <a:latin typeface="-webkit-standard"/>
              </a:rPr>
              <a:t>2</a:t>
            </a:r>
            <a:r>
              <a:rPr lang="en-US" dirty="0">
                <a:solidFill>
                  <a:srgbClr val="000000"/>
                </a:solidFill>
                <a:latin typeface="-webkit-standard"/>
              </a:rPr>
              <a:t>, Cluster ions), equatorial VI, vertical TEC (</a:t>
            </a:r>
            <a:r>
              <a:rPr lang="en-US" dirty="0" err="1">
                <a:solidFill>
                  <a:srgbClr val="000000"/>
                </a:solidFill>
                <a:latin typeface="-webkit-standard"/>
              </a:rPr>
              <a:t>vTEC</a:t>
            </a:r>
            <a:r>
              <a:rPr lang="en-US" dirty="0">
                <a:solidFill>
                  <a:srgbClr val="000000"/>
                </a:solidFill>
                <a:latin typeface="-webkit-standard"/>
              </a:rPr>
              <a:t>), spread-F probability, auroral boundaries, effects of ionospheric storms on F and E peak densities.</a:t>
            </a:r>
          </a:p>
          <a:p>
            <a:endParaRPr lang="en-US" dirty="0">
              <a:solidFill>
                <a:srgbClr val="000000"/>
              </a:solidFill>
              <a:latin typeface="-webkit-standard"/>
            </a:endParaRPr>
          </a:p>
          <a:p>
            <a:r>
              <a:rPr lang="en-US" b="1" dirty="0">
                <a:solidFill>
                  <a:srgbClr val="000000"/>
                </a:solidFill>
                <a:latin typeface="-webkit-standard"/>
              </a:rPr>
              <a:t>INPUTS:</a:t>
            </a:r>
            <a:br>
              <a:rPr lang="en-US" dirty="0">
                <a:solidFill>
                  <a:srgbClr val="000000"/>
                </a:solidFill>
                <a:latin typeface="-webkit-standard"/>
              </a:rPr>
            </a:br>
            <a:r>
              <a:rPr lang="en-US" i="1" u="sng" dirty="0">
                <a:solidFill>
                  <a:srgbClr val="000000"/>
                </a:solidFill>
                <a:latin typeface="-webkit-standard"/>
              </a:rPr>
              <a:t>Required:</a:t>
            </a:r>
            <a:r>
              <a:rPr lang="en-US" dirty="0">
                <a:solidFill>
                  <a:srgbClr val="000000"/>
                </a:solidFill>
                <a:latin typeface="-webkit-standard"/>
              </a:rPr>
              <a:t> solar indices (F10.7), ionospheric index (ionosonde-based IG index 12-month running mean), magnetic index (ap). </a:t>
            </a:r>
            <a:endParaRPr lang="en-US" b="0" i="0" u="none" strike="noStrike" dirty="0">
              <a:solidFill>
                <a:srgbClr val="000000"/>
              </a:solidFill>
              <a:effectLst/>
              <a:latin typeface="-webkit-standard"/>
            </a:endParaRPr>
          </a:p>
        </p:txBody>
      </p:sp>
      <p:sp>
        <p:nvSpPr>
          <p:cNvPr id="19" name="TextBox 18">
            <a:extLst>
              <a:ext uri="{FF2B5EF4-FFF2-40B4-BE49-F238E27FC236}">
                <a16:creationId xmlns:a16="http://schemas.microsoft.com/office/drawing/2014/main" id="{849F2E03-3DF1-E240-AC5B-62E7537A94D7}"/>
              </a:ext>
            </a:extLst>
          </p:cNvPr>
          <p:cNvSpPr txBox="1"/>
          <p:nvPr/>
        </p:nvSpPr>
        <p:spPr>
          <a:xfrm>
            <a:off x="301752" y="1450764"/>
            <a:ext cx="8842248" cy="1569660"/>
          </a:xfrm>
          <a:prstGeom prst="rect">
            <a:avLst/>
          </a:prstGeom>
          <a:noFill/>
        </p:spPr>
        <p:txBody>
          <a:bodyPr wrap="square" rtlCol="0">
            <a:spAutoFit/>
          </a:bodyPr>
          <a:lstStyle/>
          <a:p>
            <a:r>
              <a:rPr lang="en-US" dirty="0">
                <a:solidFill>
                  <a:srgbClr val="C00000"/>
                </a:solidFill>
                <a:latin typeface="+mn-lt"/>
              </a:rPr>
              <a:t>The International Reference Ionosphere (IRI) is an international project sponsored by the Committee on Space Research (COSPAR) and the International Union of Radio Science (URSI). </a:t>
            </a:r>
          </a:p>
        </p:txBody>
      </p:sp>
    </p:spTree>
    <p:extLst>
      <p:ext uri="{BB962C8B-B14F-4D97-AF65-F5344CB8AC3E}">
        <p14:creationId xmlns:p14="http://schemas.microsoft.com/office/powerpoint/2010/main" val="26862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01F5B-052C-8D43-9420-2BEEFA91B3B4}"/>
              </a:ext>
            </a:extLst>
          </p:cNvPr>
          <p:cNvSpPr>
            <a:spLocks noGrp="1"/>
          </p:cNvSpPr>
          <p:nvPr>
            <p:ph type="title"/>
          </p:nvPr>
        </p:nvSpPr>
        <p:spPr/>
        <p:txBody>
          <a:bodyPr>
            <a:normAutofit/>
          </a:bodyPr>
          <a:lstStyle/>
          <a:p>
            <a:r>
              <a:rPr lang="en-US" sz="4000" b="1" dirty="0">
                <a:latin typeface="Copperplate" panose="02000504000000020004" pitchFamily="2" charset="77"/>
              </a:rPr>
              <a:t>IRI Outputs</a:t>
            </a:r>
          </a:p>
        </p:txBody>
      </p:sp>
      <p:sp>
        <p:nvSpPr>
          <p:cNvPr id="3" name="Date Placeholder 2">
            <a:extLst>
              <a:ext uri="{FF2B5EF4-FFF2-40B4-BE49-F238E27FC236}">
                <a16:creationId xmlns:a16="http://schemas.microsoft.com/office/drawing/2014/main" id="{49BF18D5-33F9-D44C-B052-44FD87163A16}"/>
              </a:ext>
            </a:extLst>
          </p:cNvPr>
          <p:cNvSpPr>
            <a:spLocks noGrp="1"/>
          </p:cNvSpPr>
          <p:nvPr>
            <p:ph type="dt" sz="half" idx="10"/>
          </p:nvPr>
        </p:nvSpPr>
        <p:spPr/>
        <p:txBody>
          <a:bodyPr/>
          <a:lstStyle/>
          <a:p>
            <a:pPr>
              <a:defRPr/>
            </a:pPr>
            <a:r>
              <a:rPr lang="en-US"/>
              <a:t>11/05/20</a:t>
            </a:r>
          </a:p>
        </p:txBody>
      </p:sp>
      <p:sp>
        <p:nvSpPr>
          <p:cNvPr id="4" name="Footer Placeholder 3">
            <a:extLst>
              <a:ext uri="{FF2B5EF4-FFF2-40B4-BE49-F238E27FC236}">
                <a16:creationId xmlns:a16="http://schemas.microsoft.com/office/drawing/2014/main" id="{DAFDEE86-D140-B947-B6CE-CDB71B7A7452}"/>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F6B154DC-0C17-5148-B109-475EE4C29F53}"/>
              </a:ext>
            </a:extLst>
          </p:cNvPr>
          <p:cNvSpPr>
            <a:spLocks noGrp="1"/>
          </p:cNvSpPr>
          <p:nvPr>
            <p:ph type="sldNum" sz="quarter" idx="12"/>
          </p:nvPr>
        </p:nvSpPr>
        <p:spPr/>
        <p:txBody>
          <a:bodyPr/>
          <a:lstStyle/>
          <a:p>
            <a:fld id="{997FBC1A-D1AB-074B-97D1-26C74082226E}" type="slidenum">
              <a:rPr lang="en-US" smtClean="0"/>
              <a:pPr/>
              <a:t>8</a:t>
            </a:fld>
            <a:endParaRPr lang="en-US"/>
          </a:p>
        </p:txBody>
      </p:sp>
      <p:pic>
        <p:nvPicPr>
          <p:cNvPr id="8" name="Picture 7">
            <a:extLst>
              <a:ext uri="{FF2B5EF4-FFF2-40B4-BE49-F238E27FC236}">
                <a16:creationId xmlns:a16="http://schemas.microsoft.com/office/drawing/2014/main" id="{AE3FB418-8B1F-5F4D-9B02-90BEC90DCAD0}"/>
              </a:ext>
            </a:extLst>
          </p:cNvPr>
          <p:cNvPicPr>
            <a:picLocks noChangeAspect="1"/>
          </p:cNvPicPr>
          <p:nvPr/>
        </p:nvPicPr>
        <p:blipFill>
          <a:blip r:embed="rId2"/>
          <a:stretch>
            <a:fillRect/>
          </a:stretch>
        </p:blipFill>
        <p:spPr>
          <a:xfrm>
            <a:off x="649856" y="1676400"/>
            <a:ext cx="8171131" cy="3810000"/>
          </a:xfrm>
          <a:prstGeom prst="rect">
            <a:avLst/>
          </a:prstGeom>
        </p:spPr>
      </p:pic>
    </p:spTree>
    <p:extLst>
      <p:ext uri="{BB962C8B-B14F-4D97-AF65-F5344CB8AC3E}">
        <p14:creationId xmlns:p14="http://schemas.microsoft.com/office/powerpoint/2010/main" val="1518088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4574-B485-8245-B621-0F6B929255FD}"/>
              </a:ext>
            </a:extLst>
          </p:cNvPr>
          <p:cNvSpPr>
            <a:spLocks noGrp="1"/>
          </p:cNvSpPr>
          <p:nvPr>
            <p:ph type="title"/>
          </p:nvPr>
        </p:nvSpPr>
        <p:spPr/>
        <p:txBody>
          <a:bodyPr/>
          <a:lstStyle/>
          <a:p>
            <a:r>
              <a:rPr lang="en-US" dirty="0">
                <a:latin typeface="Copperplate" panose="02000504000000020004" pitchFamily="2" charset="77"/>
              </a:rPr>
              <a:t>Physics Models</a:t>
            </a:r>
          </a:p>
        </p:txBody>
      </p:sp>
      <p:sp>
        <p:nvSpPr>
          <p:cNvPr id="3" name="Date Placeholder 2">
            <a:extLst>
              <a:ext uri="{FF2B5EF4-FFF2-40B4-BE49-F238E27FC236}">
                <a16:creationId xmlns:a16="http://schemas.microsoft.com/office/drawing/2014/main" id="{92FC52EE-4CD1-2E44-854C-01062555D1E0}"/>
              </a:ext>
            </a:extLst>
          </p:cNvPr>
          <p:cNvSpPr>
            <a:spLocks noGrp="1"/>
          </p:cNvSpPr>
          <p:nvPr>
            <p:ph type="dt" sz="half" idx="10"/>
          </p:nvPr>
        </p:nvSpPr>
        <p:spPr/>
        <p:txBody>
          <a:bodyPr/>
          <a:lstStyle/>
          <a:p>
            <a:pPr>
              <a:defRPr/>
            </a:pPr>
            <a:r>
              <a:rPr lang="en-US"/>
              <a:t>11/05/20</a:t>
            </a:r>
          </a:p>
        </p:txBody>
      </p:sp>
      <p:sp>
        <p:nvSpPr>
          <p:cNvPr id="4" name="Footer Placeholder 3">
            <a:extLst>
              <a:ext uri="{FF2B5EF4-FFF2-40B4-BE49-F238E27FC236}">
                <a16:creationId xmlns:a16="http://schemas.microsoft.com/office/drawing/2014/main" id="{59F08A26-3B80-6B48-A32C-B28DCA8FE022}"/>
              </a:ext>
            </a:extLst>
          </p:cNvPr>
          <p:cNvSpPr>
            <a:spLocks noGrp="1"/>
          </p:cNvSpPr>
          <p:nvPr>
            <p:ph type="ftr" sz="quarter" idx="11"/>
          </p:nvPr>
        </p:nvSpPr>
        <p:spPr/>
        <p:txBody>
          <a:bodyPr/>
          <a:lstStyle/>
          <a:p>
            <a:pPr>
              <a:defRPr/>
            </a:pPr>
            <a:r>
              <a:rPr lang="nl-NL"/>
              <a:t>PHYS 8750, Clemson</a:t>
            </a:r>
            <a:endParaRPr lang="en-US"/>
          </a:p>
        </p:txBody>
      </p:sp>
      <p:sp>
        <p:nvSpPr>
          <p:cNvPr id="5" name="Slide Number Placeholder 4">
            <a:extLst>
              <a:ext uri="{FF2B5EF4-FFF2-40B4-BE49-F238E27FC236}">
                <a16:creationId xmlns:a16="http://schemas.microsoft.com/office/drawing/2014/main" id="{0F9F6A46-7DB2-1045-B817-815B1A563371}"/>
              </a:ext>
            </a:extLst>
          </p:cNvPr>
          <p:cNvSpPr>
            <a:spLocks noGrp="1"/>
          </p:cNvSpPr>
          <p:nvPr>
            <p:ph type="sldNum" sz="quarter" idx="12"/>
          </p:nvPr>
        </p:nvSpPr>
        <p:spPr/>
        <p:txBody>
          <a:bodyPr/>
          <a:lstStyle/>
          <a:p>
            <a:fld id="{997FBC1A-D1AB-074B-97D1-26C74082226E}" type="slidenum">
              <a:rPr lang="en-US" smtClean="0"/>
              <a:pPr/>
              <a:t>9</a:t>
            </a:fld>
            <a:endParaRPr lang="en-US"/>
          </a:p>
        </p:txBody>
      </p:sp>
      <p:sp>
        <p:nvSpPr>
          <p:cNvPr id="6" name="Content Placeholder 5">
            <a:extLst>
              <a:ext uri="{FF2B5EF4-FFF2-40B4-BE49-F238E27FC236}">
                <a16:creationId xmlns:a16="http://schemas.microsoft.com/office/drawing/2014/main" id="{98D4FC21-31FB-D944-B785-F7819C032396}"/>
              </a:ext>
            </a:extLst>
          </p:cNvPr>
          <p:cNvSpPr>
            <a:spLocks noGrp="1"/>
          </p:cNvSpPr>
          <p:nvPr>
            <p:ph sz="quarter" idx="1"/>
          </p:nvPr>
        </p:nvSpPr>
        <p:spPr/>
        <p:txBody>
          <a:bodyPr/>
          <a:lstStyle/>
          <a:p>
            <a:r>
              <a:rPr lang="en-US" b="1" dirty="0"/>
              <a:t>Steady-State </a:t>
            </a:r>
          </a:p>
          <a:p>
            <a:pPr marL="0" indent="0">
              <a:buNone/>
            </a:pPr>
            <a:r>
              <a:rPr lang="en-US" dirty="0"/>
              <a:t>Mean values or waves amplitude do not change with time. </a:t>
            </a:r>
          </a:p>
          <a:p>
            <a:pPr marL="0" indent="0">
              <a:buNone/>
            </a:pPr>
            <a:endParaRPr lang="en-US" dirty="0"/>
          </a:p>
          <a:p>
            <a:pPr marL="0" indent="0">
              <a:buNone/>
            </a:pPr>
            <a:r>
              <a:rPr lang="en-US" b="1" dirty="0">
                <a:solidFill>
                  <a:srgbClr val="0070C0"/>
                </a:solidFill>
              </a:rPr>
              <a:t>Large-scale Wave models</a:t>
            </a:r>
          </a:p>
          <a:p>
            <a:pPr marL="0" indent="0">
              <a:buNone/>
            </a:pPr>
            <a:r>
              <a:rPr lang="en-US" dirty="0">
                <a:solidFill>
                  <a:srgbClr val="0070C0"/>
                </a:solidFill>
              </a:rPr>
              <a:t>	</a:t>
            </a:r>
          </a:p>
          <a:p>
            <a:pPr marL="0" indent="0">
              <a:buNone/>
            </a:pPr>
            <a:r>
              <a:rPr lang="en-US" dirty="0">
                <a:solidFill>
                  <a:srgbClr val="0070C0"/>
                </a:solidFill>
              </a:rPr>
              <a:t>Tides: GSWM, CTMT</a:t>
            </a:r>
          </a:p>
          <a:p>
            <a:pPr marL="0" indent="0">
              <a:buNone/>
            </a:pPr>
            <a:r>
              <a:rPr lang="en-US" dirty="0">
                <a:solidFill>
                  <a:srgbClr val="0070C0"/>
                </a:solidFill>
              </a:rPr>
              <a:t>Planetary Waves: stationary wave model</a:t>
            </a:r>
          </a:p>
        </p:txBody>
      </p:sp>
    </p:spTree>
    <p:extLst>
      <p:ext uri="{BB962C8B-B14F-4D97-AF65-F5344CB8AC3E}">
        <p14:creationId xmlns:p14="http://schemas.microsoft.com/office/powerpoint/2010/main" val="27958903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{7CC52A0E-4913-E740-9990-53448C2E12E3}tf10001060</Template>
  <TotalTime>31371</TotalTime>
  <Words>1223</Words>
  <Application>Microsoft Macintosh PowerPoint</Application>
  <PresentationFormat>Letter Paper (8.5x11 in)</PresentationFormat>
  <Paragraphs>337</Paragraphs>
  <Slides>39</Slides>
  <Notes>14</Notes>
  <HiddenSlides>0</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3" baseType="lpstr">
      <vt:lpstr>-webkit-standard</vt:lpstr>
      <vt:lpstr>Arial</vt:lpstr>
      <vt:lpstr>Calibri</vt:lpstr>
      <vt:lpstr>Cambria Math</vt:lpstr>
      <vt:lpstr>Candara</vt:lpstr>
      <vt:lpstr>Cooper Black</vt:lpstr>
      <vt:lpstr>Copperplate</vt:lpstr>
      <vt:lpstr>Courier New</vt:lpstr>
      <vt:lpstr>Georgia</vt:lpstr>
      <vt:lpstr>Symbol</vt:lpstr>
      <vt:lpstr>Wingdings</vt:lpstr>
      <vt:lpstr>Wingdings 2</vt:lpstr>
      <vt:lpstr>Civic</vt:lpstr>
      <vt:lpstr>Equation</vt:lpstr>
      <vt:lpstr>PHYS 8750 Numerical Fluid Dynamics</vt:lpstr>
      <vt:lpstr>PHYS 8750 </vt:lpstr>
      <vt:lpstr>PowerPoint Presentation</vt:lpstr>
      <vt:lpstr>PowerPoint Presentation</vt:lpstr>
      <vt:lpstr>PowerPoint Presentation</vt:lpstr>
      <vt:lpstr>Outputs of NRLMSIS</vt:lpstr>
      <vt:lpstr>IRI (International Reference Ionosphere)</vt:lpstr>
      <vt:lpstr>IRI Outputs</vt:lpstr>
      <vt:lpstr>Physics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van Leer (1977)</vt:lpstr>
      <vt:lpstr>van Leer (1977)</vt:lpstr>
      <vt:lpstr>Greater accuracy:  Piecewise linear</vt:lpstr>
      <vt:lpstr>Piecewise linear &amp; beyond</vt:lpstr>
      <vt:lpstr>Piecewise linear form</vt:lpstr>
      <vt:lpstr>Piecewise linear form</vt:lpstr>
      <vt:lpstr>Piecewise linear form</vt:lpstr>
      <vt:lpstr>van Leer, integration</vt:lpstr>
      <vt:lpstr>Implementing Piecewise Linear</vt:lpstr>
      <vt:lpstr>PL:  monotonic slope limiter</vt:lpstr>
      <vt:lpstr>Piecewise Parabolic Method (PPM) Adopted in CESM</vt:lpstr>
      <vt:lpstr>Earth (Terrestrial) Weather</vt:lpstr>
      <vt:lpstr>Project Proposal</vt:lpstr>
    </vt:vector>
  </TitlesOfParts>
  <Company>University of Illinois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Atms 502</dc:title>
  <dc:creator>Brian Jewett</dc:creator>
  <cp:lastModifiedBy>Xian Lu</cp:lastModifiedBy>
  <cp:revision>2058</cp:revision>
  <cp:lastPrinted>2020-10-22T17:29:56Z</cp:lastPrinted>
  <dcterms:created xsi:type="dcterms:W3CDTF">2011-08-23T15:17:26Z</dcterms:created>
  <dcterms:modified xsi:type="dcterms:W3CDTF">2020-11-13T00:10:46Z</dcterms:modified>
</cp:coreProperties>
</file>